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8"/>
  </p:notesMasterIdLst>
  <p:sldIdLst>
    <p:sldId id="312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326" r:id="rId23"/>
    <p:sldId id="316" r:id="rId24"/>
    <p:sldId id="317" r:id="rId25"/>
    <p:sldId id="318" r:id="rId26"/>
    <p:sldId id="319" r:id="rId27"/>
    <p:sldId id="320" r:id="rId28"/>
    <p:sldId id="321" r:id="rId29"/>
    <p:sldId id="322" r:id="rId30"/>
    <p:sldId id="323" r:id="rId31"/>
    <p:sldId id="324" r:id="rId32"/>
    <p:sldId id="325" r:id="rId33"/>
    <p:sldId id="278" r:id="rId34"/>
    <p:sldId id="279" r:id="rId35"/>
    <p:sldId id="280" r:id="rId36"/>
    <p:sldId id="281" r:id="rId37"/>
    <p:sldId id="282" r:id="rId38"/>
    <p:sldId id="283" r:id="rId39"/>
    <p:sldId id="284" r:id="rId40"/>
    <p:sldId id="285" r:id="rId41"/>
    <p:sldId id="286" r:id="rId42"/>
    <p:sldId id="287" r:id="rId43"/>
    <p:sldId id="293" r:id="rId44"/>
    <p:sldId id="294" r:id="rId45"/>
    <p:sldId id="303" r:id="rId46"/>
    <p:sldId id="296" r:id="rId47"/>
    <p:sldId id="297" r:id="rId48"/>
    <p:sldId id="302" r:id="rId49"/>
    <p:sldId id="299" r:id="rId50"/>
    <p:sldId id="300" r:id="rId51"/>
    <p:sldId id="301" r:id="rId52"/>
    <p:sldId id="328" r:id="rId53"/>
    <p:sldId id="329" r:id="rId54"/>
    <p:sldId id="335" r:id="rId55"/>
    <p:sldId id="336" r:id="rId56"/>
    <p:sldId id="337" r:id="rId57"/>
    <p:sldId id="338" r:id="rId58"/>
    <p:sldId id="339" r:id="rId59"/>
    <p:sldId id="340" r:id="rId60"/>
    <p:sldId id="341" r:id="rId61"/>
    <p:sldId id="342" r:id="rId62"/>
    <p:sldId id="343" r:id="rId63"/>
    <p:sldId id="344" r:id="rId64"/>
    <p:sldId id="345" r:id="rId65"/>
    <p:sldId id="346" r:id="rId66"/>
    <p:sldId id="347" r:id="rId6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0664" autoAdjust="0"/>
  </p:normalViewPr>
  <p:slideViewPr>
    <p:cSldViewPr snapToGrid="0" snapToObjects="1">
      <p:cViewPr varScale="1">
        <p:scale>
          <a:sx n="74" d="100"/>
          <a:sy n="74" d="100"/>
        </p:scale>
        <p:origin x="1290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5E1F76B-7433-084D-9090-D91680CC4C2D}" type="doc">
      <dgm:prSet loTypeId="urn:microsoft.com/office/officeart/2005/8/layout/hProcess7" loCatId="" qsTypeId="urn:microsoft.com/office/officeart/2005/8/quickstyle/simple2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6F5B135B-86C6-D548-960D-E8D0C3342319}">
      <dgm:prSet phldrT="[Text]"/>
      <dgm:spPr/>
      <dgm:t>
        <a:bodyPr/>
        <a:lstStyle/>
        <a:p>
          <a:r>
            <a:rPr lang="en-US" dirty="0" smtClean="0">
              <a:latin typeface="Tw Cen MT"/>
              <a:cs typeface="Tw Cen MT"/>
            </a:rPr>
            <a:t>Company</a:t>
          </a:r>
          <a:endParaRPr lang="en-US" dirty="0">
            <a:latin typeface="Tw Cen MT"/>
            <a:cs typeface="Tw Cen MT"/>
          </a:endParaRPr>
        </a:p>
      </dgm:t>
    </dgm:pt>
    <dgm:pt modelId="{9851573E-62FE-264A-B9A1-078422B837B7}" type="parTrans" cxnId="{4A6E488D-F936-A440-976D-CAA892D01A8E}">
      <dgm:prSet/>
      <dgm:spPr/>
      <dgm:t>
        <a:bodyPr/>
        <a:lstStyle/>
        <a:p>
          <a:endParaRPr lang="en-US"/>
        </a:p>
      </dgm:t>
    </dgm:pt>
    <dgm:pt modelId="{85633C3B-C91C-F042-98EB-54601AFDB006}" type="sibTrans" cxnId="{4A6E488D-F936-A440-976D-CAA892D01A8E}">
      <dgm:prSet/>
      <dgm:spPr/>
      <dgm:t>
        <a:bodyPr/>
        <a:lstStyle/>
        <a:p>
          <a:endParaRPr lang="en-US"/>
        </a:p>
      </dgm:t>
    </dgm:pt>
    <dgm:pt modelId="{30493D73-2FED-5C45-8099-88B23176A1A2}">
      <dgm:prSet phldrT="[Text]" custT="1"/>
      <dgm:spPr/>
      <dgm:t>
        <a:bodyPr/>
        <a:lstStyle/>
        <a:p>
          <a:r>
            <a:rPr lang="en-US" sz="2000" dirty="0" smtClean="0">
              <a:latin typeface="Tw Cen MT"/>
              <a:cs typeface="Tw Cen MT"/>
            </a:rPr>
            <a:t>D</a:t>
          </a:r>
          <a:r>
            <a:rPr lang="en-US" sz="2000" dirty="0" smtClean="0">
              <a:latin typeface="Tw Cen MT"/>
              <a:ea typeface="+mn-ea"/>
              <a:cs typeface="Tw Cen MT"/>
            </a:rPr>
            <a:t>efine eligible employees</a:t>
          </a:r>
          <a:endParaRPr lang="en-US" sz="2000" dirty="0">
            <a:latin typeface="Tw Cen MT"/>
            <a:cs typeface="Tw Cen MT"/>
          </a:endParaRPr>
        </a:p>
      </dgm:t>
    </dgm:pt>
    <dgm:pt modelId="{397912B3-B894-5949-822F-EA2452C558C6}" type="parTrans" cxnId="{4003BD3F-BD6D-5648-AA99-4F8FA92BCF57}">
      <dgm:prSet/>
      <dgm:spPr/>
      <dgm:t>
        <a:bodyPr/>
        <a:lstStyle/>
        <a:p>
          <a:endParaRPr lang="en-US"/>
        </a:p>
      </dgm:t>
    </dgm:pt>
    <dgm:pt modelId="{97FD4BC6-0E9E-6845-8DF9-322EF9DAC618}" type="sibTrans" cxnId="{4003BD3F-BD6D-5648-AA99-4F8FA92BCF57}">
      <dgm:prSet/>
      <dgm:spPr/>
      <dgm:t>
        <a:bodyPr/>
        <a:lstStyle/>
        <a:p>
          <a:endParaRPr lang="en-US"/>
        </a:p>
      </dgm:t>
    </dgm:pt>
    <dgm:pt modelId="{DB85C323-8582-FE42-B0CB-FF8469B904FA}">
      <dgm:prSet phldrT="[Text]"/>
      <dgm:spPr/>
      <dgm:t>
        <a:bodyPr/>
        <a:lstStyle/>
        <a:p>
          <a:r>
            <a:rPr lang="en-US" dirty="0" smtClean="0">
              <a:latin typeface="Tw Cen MT"/>
              <a:cs typeface="Tw Cen MT"/>
            </a:rPr>
            <a:t>UnionBank</a:t>
          </a:r>
          <a:endParaRPr lang="en-US" dirty="0">
            <a:latin typeface="Tw Cen MT"/>
            <a:cs typeface="Tw Cen MT"/>
          </a:endParaRPr>
        </a:p>
      </dgm:t>
    </dgm:pt>
    <dgm:pt modelId="{66D663F5-BE9A-4449-A403-B6FF66263AF4}" type="parTrans" cxnId="{EF3F243B-D498-6440-A44B-EB0BCCE05BA3}">
      <dgm:prSet/>
      <dgm:spPr/>
      <dgm:t>
        <a:bodyPr/>
        <a:lstStyle/>
        <a:p>
          <a:endParaRPr lang="en-US"/>
        </a:p>
      </dgm:t>
    </dgm:pt>
    <dgm:pt modelId="{052933CA-1478-1647-AED0-C256C8AD01BF}" type="sibTrans" cxnId="{EF3F243B-D498-6440-A44B-EB0BCCE05BA3}">
      <dgm:prSet/>
      <dgm:spPr/>
      <dgm:t>
        <a:bodyPr/>
        <a:lstStyle/>
        <a:p>
          <a:endParaRPr lang="en-US"/>
        </a:p>
      </dgm:t>
    </dgm:pt>
    <dgm:pt modelId="{EEABC9A2-9EBB-EB4C-BD04-5D9BF3C4E43F}">
      <dgm:prSet phldrT="[Text]" custT="1"/>
      <dgm:spPr/>
      <dgm:t>
        <a:bodyPr/>
        <a:lstStyle/>
        <a:p>
          <a:r>
            <a:rPr lang="en-US" sz="2000" dirty="0" smtClean="0">
              <a:latin typeface="Tw Cen MT"/>
              <a:ea typeface="+mn-ea"/>
              <a:cs typeface="Tw Cen MT"/>
            </a:rPr>
            <a:t>Customize proposal</a:t>
          </a:r>
          <a:endParaRPr lang="en-US" sz="2000" dirty="0">
            <a:latin typeface="Tw Cen MT"/>
            <a:cs typeface="Tw Cen MT"/>
          </a:endParaRPr>
        </a:p>
      </dgm:t>
    </dgm:pt>
    <dgm:pt modelId="{79384E6E-0324-4843-9637-97EA2325D2E0}" type="parTrans" cxnId="{B0F5F824-272B-DA42-9F99-D167B04C2F37}">
      <dgm:prSet/>
      <dgm:spPr/>
      <dgm:t>
        <a:bodyPr/>
        <a:lstStyle/>
        <a:p>
          <a:endParaRPr lang="en-US"/>
        </a:p>
      </dgm:t>
    </dgm:pt>
    <dgm:pt modelId="{181E7457-54A9-6B47-909F-13491B404341}" type="sibTrans" cxnId="{B0F5F824-272B-DA42-9F99-D167B04C2F37}">
      <dgm:prSet/>
      <dgm:spPr/>
      <dgm:t>
        <a:bodyPr/>
        <a:lstStyle/>
        <a:p>
          <a:endParaRPr lang="en-US"/>
        </a:p>
      </dgm:t>
    </dgm:pt>
    <dgm:pt modelId="{62A45B84-3839-E44D-B338-1E1A116F0B2A}">
      <dgm:prSet custT="1"/>
      <dgm:spPr/>
      <dgm:t>
        <a:bodyPr/>
        <a:lstStyle/>
        <a:p>
          <a:r>
            <a:rPr lang="en-US" sz="2000" dirty="0" smtClean="0">
              <a:latin typeface="Tw Cen MT"/>
              <a:ea typeface="+mn-ea"/>
              <a:cs typeface="Tw Cen MT"/>
            </a:rPr>
            <a:t>Sign Loan Program</a:t>
          </a:r>
          <a:endParaRPr lang="en-US" sz="2000" dirty="0">
            <a:latin typeface="Tw Cen MT"/>
            <a:ea typeface="+mn-ea"/>
            <a:cs typeface="Tw Cen MT"/>
          </a:endParaRPr>
        </a:p>
      </dgm:t>
    </dgm:pt>
    <dgm:pt modelId="{66CF636E-63E1-124A-B09C-D1B7C96693EB}" type="parTrans" cxnId="{2C688A09-33F5-2D40-888F-E27FD8AA0310}">
      <dgm:prSet/>
      <dgm:spPr/>
      <dgm:t>
        <a:bodyPr/>
        <a:lstStyle/>
        <a:p>
          <a:endParaRPr lang="en-US"/>
        </a:p>
      </dgm:t>
    </dgm:pt>
    <dgm:pt modelId="{857B585D-2877-574A-8E31-D62B2B224EE2}" type="sibTrans" cxnId="{2C688A09-33F5-2D40-888F-E27FD8AA0310}">
      <dgm:prSet/>
      <dgm:spPr/>
      <dgm:t>
        <a:bodyPr/>
        <a:lstStyle/>
        <a:p>
          <a:endParaRPr lang="en-US"/>
        </a:p>
      </dgm:t>
    </dgm:pt>
    <dgm:pt modelId="{E9A39252-EE4F-C441-9409-CD72A72430B5}">
      <dgm:prSet phldrT="[Text]" custT="1"/>
      <dgm:spPr/>
      <dgm:t>
        <a:bodyPr/>
        <a:lstStyle/>
        <a:p>
          <a:r>
            <a:rPr lang="en-US" sz="2000" dirty="0" smtClean="0">
              <a:latin typeface="Tw Cen MT"/>
              <a:ea typeface="+mn-ea"/>
              <a:cs typeface="Tw Cen MT"/>
            </a:rPr>
            <a:t>Sign Loan Program</a:t>
          </a:r>
          <a:endParaRPr lang="en-US" sz="2000" dirty="0">
            <a:latin typeface="Tw Cen MT"/>
            <a:cs typeface="Tw Cen MT"/>
          </a:endParaRPr>
        </a:p>
      </dgm:t>
    </dgm:pt>
    <dgm:pt modelId="{DD1C80CE-2104-6948-9B51-8419760C8904}" type="parTrans" cxnId="{1EC04DB8-1ADF-2E43-B1A5-56F430FE3852}">
      <dgm:prSet/>
      <dgm:spPr/>
      <dgm:t>
        <a:bodyPr/>
        <a:lstStyle/>
        <a:p>
          <a:endParaRPr lang="en-US"/>
        </a:p>
      </dgm:t>
    </dgm:pt>
    <dgm:pt modelId="{88A2F96B-259B-0646-B5D2-688A80C04846}" type="sibTrans" cxnId="{1EC04DB8-1ADF-2E43-B1A5-56F430FE3852}">
      <dgm:prSet/>
      <dgm:spPr/>
      <dgm:t>
        <a:bodyPr/>
        <a:lstStyle/>
        <a:p>
          <a:endParaRPr lang="en-US"/>
        </a:p>
      </dgm:t>
    </dgm:pt>
    <dgm:pt modelId="{28B4D079-799D-774D-A3C1-56CDBE67E0FB}">
      <dgm:prSet custT="1"/>
      <dgm:spPr/>
      <dgm:t>
        <a:bodyPr/>
        <a:lstStyle/>
        <a:p>
          <a:r>
            <a:rPr lang="en-US" sz="2000" dirty="0" smtClean="0">
              <a:latin typeface="Tw Cen MT"/>
              <a:ea typeface="+mn-ea"/>
              <a:cs typeface="Tw Cen MT"/>
            </a:rPr>
            <a:t>Communicate program to employees</a:t>
          </a:r>
          <a:endParaRPr lang="en-US" sz="2000" dirty="0">
            <a:latin typeface="Tw Cen MT"/>
            <a:ea typeface="+mn-ea"/>
            <a:cs typeface="Tw Cen MT"/>
          </a:endParaRPr>
        </a:p>
      </dgm:t>
    </dgm:pt>
    <dgm:pt modelId="{476C2415-72A9-774A-BC84-C9C9C4B099B5}" type="parTrans" cxnId="{AF9F7192-A5BE-A842-92E7-E6B09A74E26A}">
      <dgm:prSet/>
      <dgm:spPr/>
      <dgm:t>
        <a:bodyPr/>
        <a:lstStyle/>
        <a:p>
          <a:endParaRPr lang="en-US"/>
        </a:p>
      </dgm:t>
    </dgm:pt>
    <dgm:pt modelId="{FC604B27-89C0-A847-A94B-167D14F9A50C}" type="sibTrans" cxnId="{AF9F7192-A5BE-A842-92E7-E6B09A74E26A}">
      <dgm:prSet/>
      <dgm:spPr/>
      <dgm:t>
        <a:bodyPr/>
        <a:lstStyle/>
        <a:p>
          <a:endParaRPr lang="en-US"/>
        </a:p>
      </dgm:t>
    </dgm:pt>
    <dgm:pt modelId="{321B5D0C-66EF-9944-9C57-7DB9E268F972}">
      <dgm:prSet phldrT="[Text]" custT="1"/>
      <dgm:spPr/>
      <dgm:t>
        <a:bodyPr/>
        <a:lstStyle/>
        <a:p>
          <a:r>
            <a:rPr lang="en-US" sz="2000" dirty="0" smtClean="0">
              <a:latin typeface="Tw Cen MT"/>
              <a:ea typeface="+mn-ea"/>
              <a:cs typeface="Tw Cen MT"/>
            </a:rPr>
            <a:t>Communicate program to employees</a:t>
          </a:r>
          <a:endParaRPr lang="en-US" sz="2000" dirty="0">
            <a:latin typeface="Tw Cen MT"/>
            <a:cs typeface="Tw Cen MT"/>
          </a:endParaRPr>
        </a:p>
      </dgm:t>
    </dgm:pt>
    <dgm:pt modelId="{E664A9B6-9A40-1C4D-A47A-28023ADE7D1C}" type="parTrans" cxnId="{B1ADCEC7-DA7E-CD46-82CC-0064D7E0D3DD}">
      <dgm:prSet/>
      <dgm:spPr/>
      <dgm:t>
        <a:bodyPr/>
        <a:lstStyle/>
        <a:p>
          <a:endParaRPr lang="en-US"/>
        </a:p>
      </dgm:t>
    </dgm:pt>
    <dgm:pt modelId="{4408D4B5-CB60-C140-B562-5E29598966F1}" type="sibTrans" cxnId="{B1ADCEC7-DA7E-CD46-82CC-0064D7E0D3DD}">
      <dgm:prSet/>
      <dgm:spPr/>
      <dgm:t>
        <a:bodyPr/>
        <a:lstStyle/>
        <a:p>
          <a:endParaRPr lang="en-US"/>
        </a:p>
      </dgm:t>
    </dgm:pt>
    <dgm:pt modelId="{62ADD923-A778-274B-94D9-8BC0223BEE3C}">
      <dgm:prSet phldrT="[Text]" custT="1"/>
      <dgm:spPr/>
      <dgm:t>
        <a:bodyPr/>
        <a:lstStyle/>
        <a:p>
          <a:r>
            <a:rPr lang="en-US" sz="2000" dirty="0" smtClean="0">
              <a:latin typeface="Tw Cen MT"/>
              <a:cs typeface="Tw Cen MT"/>
            </a:rPr>
            <a:t>Accept loan applications</a:t>
          </a:r>
          <a:endParaRPr lang="en-US" sz="2000" dirty="0">
            <a:latin typeface="Tw Cen MT"/>
            <a:cs typeface="Tw Cen MT"/>
          </a:endParaRPr>
        </a:p>
      </dgm:t>
    </dgm:pt>
    <dgm:pt modelId="{E06F04B8-DAA9-AF40-A14A-A38817A6F082}" type="parTrans" cxnId="{CA042A8B-94F9-A346-933D-0C42EE86AA76}">
      <dgm:prSet/>
      <dgm:spPr/>
      <dgm:t>
        <a:bodyPr/>
        <a:lstStyle/>
        <a:p>
          <a:endParaRPr lang="en-US"/>
        </a:p>
      </dgm:t>
    </dgm:pt>
    <dgm:pt modelId="{C84172F3-2B64-6242-A48F-FEB5E0738DEC}" type="sibTrans" cxnId="{CA042A8B-94F9-A346-933D-0C42EE86AA76}">
      <dgm:prSet/>
      <dgm:spPr/>
      <dgm:t>
        <a:bodyPr/>
        <a:lstStyle/>
        <a:p>
          <a:endParaRPr lang="en-US"/>
        </a:p>
      </dgm:t>
    </dgm:pt>
    <dgm:pt modelId="{E7AB2432-8206-1346-9EEE-C9788C176EF7}" type="pres">
      <dgm:prSet presAssocID="{15E1F76B-7433-084D-9090-D91680CC4C2D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PH"/>
        </a:p>
      </dgm:t>
    </dgm:pt>
    <dgm:pt modelId="{10BBC35E-2E6B-824B-8A6A-7482B138FAEE}" type="pres">
      <dgm:prSet presAssocID="{6F5B135B-86C6-D548-960D-E8D0C3342319}" presName="compositeNode" presStyleCnt="0">
        <dgm:presLayoutVars>
          <dgm:bulletEnabled val="1"/>
        </dgm:presLayoutVars>
      </dgm:prSet>
      <dgm:spPr/>
    </dgm:pt>
    <dgm:pt modelId="{4637FCA6-74DC-A841-948C-C382E3165930}" type="pres">
      <dgm:prSet presAssocID="{6F5B135B-86C6-D548-960D-E8D0C3342319}" presName="bgRect" presStyleLbl="node1" presStyleIdx="0" presStyleCnt="2"/>
      <dgm:spPr/>
      <dgm:t>
        <a:bodyPr/>
        <a:lstStyle/>
        <a:p>
          <a:endParaRPr lang="en-US"/>
        </a:p>
      </dgm:t>
    </dgm:pt>
    <dgm:pt modelId="{1036AD1B-C3BB-6F46-979D-4D7DD508B8EA}" type="pres">
      <dgm:prSet presAssocID="{6F5B135B-86C6-D548-960D-E8D0C3342319}" presName="parentNode" presStyleLbl="node1" presStyleIdx="0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E0E7477-678D-474E-BC07-D06AFD5A1B06}" type="pres">
      <dgm:prSet presAssocID="{6F5B135B-86C6-D548-960D-E8D0C3342319}" presName="childNode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967D1B6-18BF-8042-8A73-9D6DC52EC2E3}" type="pres">
      <dgm:prSet presAssocID="{85633C3B-C91C-F042-98EB-54601AFDB006}" presName="hSp" presStyleCnt="0"/>
      <dgm:spPr/>
    </dgm:pt>
    <dgm:pt modelId="{C6499DE7-29F4-1449-ACFC-DF086A76E2D0}" type="pres">
      <dgm:prSet presAssocID="{85633C3B-C91C-F042-98EB-54601AFDB006}" presName="vProcSp" presStyleCnt="0"/>
      <dgm:spPr/>
    </dgm:pt>
    <dgm:pt modelId="{ECA8AACC-F6D4-7C4C-B682-D3926487E603}" type="pres">
      <dgm:prSet presAssocID="{85633C3B-C91C-F042-98EB-54601AFDB006}" presName="vSp1" presStyleCnt="0"/>
      <dgm:spPr/>
    </dgm:pt>
    <dgm:pt modelId="{16F05FDB-20D8-D246-9216-54956F00F60D}" type="pres">
      <dgm:prSet presAssocID="{85633C3B-C91C-F042-98EB-54601AFDB006}" presName="simulatedConn" presStyleLbl="solidFgAcc1" presStyleIdx="0" presStyleCnt="1"/>
      <dgm:spPr/>
    </dgm:pt>
    <dgm:pt modelId="{54955799-FC6B-0441-9330-BDF87A3007E8}" type="pres">
      <dgm:prSet presAssocID="{85633C3B-C91C-F042-98EB-54601AFDB006}" presName="vSp2" presStyleCnt="0"/>
      <dgm:spPr/>
    </dgm:pt>
    <dgm:pt modelId="{8DD3640F-1344-2B48-AB7A-1B38D25C2BC4}" type="pres">
      <dgm:prSet presAssocID="{85633C3B-C91C-F042-98EB-54601AFDB006}" presName="sibTrans" presStyleCnt="0"/>
      <dgm:spPr/>
    </dgm:pt>
    <dgm:pt modelId="{AB7C16F4-495D-A848-9409-DA4B0A97E83E}" type="pres">
      <dgm:prSet presAssocID="{DB85C323-8582-FE42-B0CB-FF8469B904FA}" presName="compositeNode" presStyleCnt="0">
        <dgm:presLayoutVars>
          <dgm:bulletEnabled val="1"/>
        </dgm:presLayoutVars>
      </dgm:prSet>
      <dgm:spPr/>
    </dgm:pt>
    <dgm:pt modelId="{DEFBB924-34F4-3A42-9CF0-B3B333A1CACF}" type="pres">
      <dgm:prSet presAssocID="{DB85C323-8582-FE42-B0CB-FF8469B904FA}" presName="bgRect" presStyleLbl="node1" presStyleIdx="1" presStyleCnt="2"/>
      <dgm:spPr/>
      <dgm:t>
        <a:bodyPr/>
        <a:lstStyle/>
        <a:p>
          <a:endParaRPr lang="en-PH"/>
        </a:p>
      </dgm:t>
    </dgm:pt>
    <dgm:pt modelId="{EB9F1F5D-1351-4240-8CDC-6ED354437580}" type="pres">
      <dgm:prSet presAssocID="{DB85C323-8582-FE42-B0CB-FF8469B904FA}" presName="parentNode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endParaRPr lang="en-PH"/>
        </a:p>
      </dgm:t>
    </dgm:pt>
    <dgm:pt modelId="{C7F6791D-1819-0A41-8C80-CD04F9047F66}" type="pres">
      <dgm:prSet presAssocID="{DB85C323-8582-FE42-B0CB-FF8469B904FA}" presName="childNode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D1E684B-15B0-4BED-BB16-CC77A2621A65}" type="presOf" srcId="{62ADD923-A778-274B-94D9-8BC0223BEE3C}" destId="{C7F6791D-1819-0A41-8C80-CD04F9047F66}" srcOrd="0" destOrd="3" presId="urn:microsoft.com/office/officeart/2005/8/layout/hProcess7"/>
    <dgm:cxn modelId="{9D13984B-6803-46AA-A1AC-5B3F09BBA847}" type="presOf" srcId="{6F5B135B-86C6-D548-960D-E8D0C3342319}" destId="{4637FCA6-74DC-A841-948C-C382E3165930}" srcOrd="0" destOrd="0" presId="urn:microsoft.com/office/officeart/2005/8/layout/hProcess7"/>
    <dgm:cxn modelId="{CA042A8B-94F9-A346-933D-0C42EE86AA76}" srcId="{DB85C323-8582-FE42-B0CB-FF8469B904FA}" destId="{62ADD923-A778-274B-94D9-8BC0223BEE3C}" srcOrd="3" destOrd="0" parTransId="{E06F04B8-DAA9-AF40-A14A-A38817A6F082}" sibTransId="{C84172F3-2B64-6242-A48F-FEB5E0738DEC}"/>
    <dgm:cxn modelId="{B0F5F824-272B-DA42-9F99-D167B04C2F37}" srcId="{DB85C323-8582-FE42-B0CB-FF8469B904FA}" destId="{EEABC9A2-9EBB-EB4C-BD04-5D9BF3C4E43F}" srcOrd="0" destOrd="0" parTransId="{79384E6E-0324-4843-9637-97EA2325D2E0}" sibTransId="{181E7457-54A9-6B47-909F-13491B404341}"/>
    <dgm:cxn modelId="{1EC04DB8-1ADF-2E43-B1A5-56F430FE3852}" srcId="{DB85C323-8582-FE42-B0CB-FF8469B904FA}" destId="{E9A39252-EE4F-C441-9409-CD72A72430B5}" srcOrd="1" destOrd="0" parTransId="{DD1C80CE-2104-6948-9B51-8419760C8904}" sibTransId="{88A2F96B-259B-0646-B5D2-688A80C04846}"/>
    <dgm:cxn modelId="{580264F0-6E67-49BE-B82C-24B387ABEA3C}" type="presOf" srcId="{15E1F76B-7433-084D-9090-D91680CC4C2D}" destId="{E7AB2432-8206-1346-9EEE-C9788C176EF7}" srcOrd="0" destOrd="0" presId="urn:microsoft.com/office/officeart/2005/8/layout/hProcess7"/>
    <dgm:cxn modelId="{574B34A4-4635-4DCF-BA94-F2D5E1DD8BF1}" type="presOf" srcId="{321B5D0C-66EF-9944-9C57-7DB9E268F972}" destId="{C7F6791D-1819-0A41-8C80-CD04F9047F66}" srcOrd="0" destOrd="2" presId="urn:microsoft.com/office/officeart/2005/8/layout/hProcess7"/>
    <dgm:cxn modelId="{32076CC0-D0F0-4C92-A388-8267636CE44D}" type="presOf" srcId="{DB85C323-8582-FE42-B0CB-FF8469B904FA}" destId="{DEFBB924-34F4-3A42-9CF0-B3B333A1CACF}" srcOrd="0" destOrd="0" presId="urn:microsoft.com/office/officeart/2005/8/layout/hProcess7"/>
    <dgm:cxn modelId="{4003BD3F-BD6D-5648-AA99-4F8FA92BCF57}" srcId="{6F5B135B-86C6-D548-960D-E8D0C3342319}" destId="{30493D73-2FED-5C45-8099-88B23176A1A2}" srcOrd="0" destOrd="0" parTransId="{397912B3-B894-5949-822F-EA2452C558C6}" sibTransId="{97FD4BC6-0E9E-6845-8DF9-322EF9DAC618}"/>
    <dgm:cxn modelId="{2C688A09-33F5-2D40-888F-E27FD8AA0310}" srcId="{6F5B135B-86C6-D548-960D-E8D0C3342319}" destId="{62A45B84-3839-E44D-B338-1E1A116F0B2A}" srcOrd="1" destOrd="0" parTransId="{66CF636E-63E1-124A-B09C-D1B7C96693EB}" sibTransId="{857B585D-2877-574A-8E31-D62B2B224EE2}"/>
    <dgm:cxn modelId="{AF9F7192-A5BE-A842-92E7-E6B09A74E26A}" srcId="{6F5B135B-86C6-D548-960D-E8D0C3342319}" destId="{28B4D079-799D-774D-A3C1-56CDBE67E0FB}" srcOrd="2" destOrd="0" parTransId="{476C2415-72A9-774A-BC84-C9C9C4B099B5}" sibTransId="{FC604B27-89C0-A847-A94B-167D14F9A50C}"/>
    <dgm:cxn modelId="{B1ADCEC7-DA7E-CD46-82CC-0064D7E0D3DD}" srcId="{DB85C323-8582-FE42-B0CB-FF8469B904FA}" destId="{321B5D0C-66EF-9944-9C57-7DB9E268F972}" srcOrd="2" destOrd="0" parTransId="{E664A9B6-9A40-1C4D-A47A-28023ADE7D1C}" sibTransId="{4408D4B5-CB60-C140-B562-5E29598966F1}"/>
    <dgm:cxn modelId="{8CC817BD-5A7A-44A5-BF3D-A2A6E0D6F2FD}" type="presOf" srcId="{30493D73-2FED-5C45-8099-88B23176A1A2}" destId="{2E0E7477-678D-474E-BC07-D06AFD5A1B06}" srcOrd="0" destOrd="0" presId="urn:microsoft.com/office/officeart/2005/8/layout/hProcess7"/>
    <dgm:cxn modelId="{B05EB238-41C6-4B66-9F45-83C5D8077E04}" type="presOf" srcId="{62A45B84-3839-E44D-B338-1E1A116F0B2A}" destId="{2E0E7477-678D-474E-BC07-D06AFD5A1B06}" srcOrd="0" destOrd="1" presId="urn:microsoft.com/office/officeart/2005/8/layout/hProcess7"/>
    <dgm:cxn modelId="{4A6E488D-F936-A440-976D-CAA892D01A8E}" srcId="{15E1F76B-7433-084D-9090-D91680CC4C2D}" destId="{6F5B135B-86C6-D548-960D-E8D0C3342319}" srcOrd="0" destOrd="0" parTransId="{9851573E-62FE-264A-B9A1-078422B837B7}" sibTransId="{85633C3B-C91C-F042-98EB-54601AFDB006}"/>
    <dgm:cxn modelId="{65FD941A-BEF7-4DD6-8DF5-8FEE9AF49EB9}" type="presOf" srcId="{DB85C323-8582-FE42-B0CB-FF8469B904FA}" destId="{EB9F1F5D-1351-4240-8CDC-6ED354437580}" srcOrd="1" destOrd="0" presId="urn:microsoft.com/office/officeart/2005/8/layout/hProcess7"/>
    <dgm:cxn modelId="{306A88A7-C7F9-4E7E-9E25-FB759E82186C}" type="presOf" srcId="{28B4D079-799D-774D-A3C1-56CDBE67E0FB}" destId="{2E0E7477-678D-474E-BC07-D06AFD5A1B06}" srcOrd="0" destOrd="2" presId="urn:microsoft.com/office/officeart/2005/8/layout/hProcess7"/>
    <dgm:cxn modelId="{B5765FE3-CA52-4B98-9C61-55C9BF3DF686}" type="presOf" srcId="{EEABC9A2-9EBB-EB4C-BD04-5D9BF3C4E43F}" destId="{C7F6791D-1819-0A41-8C80-CD04F9047F66}" srcOrd="0" destOrd="0" presId="urn:microsoft.com/office/officeart/2005/8/layout/hProcess7"/>
    <dgm:cxn modelId="{292C02D1-14B8-45BE-B78F-9A89CC63DF6B}" type="presOf" srcId="{6F5B135B-86C6-D548-960D-E8D0C3342319}" destId="{1036AD1B-C3BB-6F46-979D-4D7DD508B8EA}" srcOrd="1" destOrd="0" presId="urn:microsoft.com/office/officeart/2005/8/layout/hProcess7"/>
    <dgm:cxn modelId="{EF3F243B-D498-6440-A44B-EB0BCCE05BA3}" srcId="{15E1F76B-7433-084D-9090-D91680CC4C2D}" destId="{DB85C323-8582-FE42-B0CB-FF8469B904FA}" srcOrd="1" destOrd="0" parTransId="{66D663F5-BE9A-4449-A403-B6FF66263AF4}" sibTransId="{052933CA-1478-1647-AED0-C256C8AD01BF}"/>
    <dgm:cxn modelId="{0176CD74-B12A-4830-81CD-FA241E1AEAB0}" type="presOf" srcId="{E9A39252-EE4F-C441-9409-CD72A72430B5}" destId="{C7F6791D-1819-0A41-8C80-CD04F9047F66}" srcOrd="0" destOrd="1" presId="urn:microsoft.com/office/officeart/2005/8/layout/hProcess7"/>
    <dgm:cxn modelId="{E8AAFF2D-77F6-429A-A725-8E715A0ECFE7}" type="presParOf" srcId="{E7AB2432-8206-1346-9EEE-C9788C176EF7}" destId="{10BBC35E-2E6B-824B-8A6A-7482B138FAEE}" srcOrd="0" destOrd="0" presId="urn:microsoft.com/office/officeart/2005/8/layout/hProcess7"/>
    <dgm:cxn modelId="{FF490F24-3EBD-477F-9407-3DB6A8A64E53}" type="presParOf" srcId="{10BBC35E-2E6B-824B-8A6A-7482B138FAEE}" destId="{4637FCA6-74DC-A841-948C-C382E3165930}" srcOrd="0" destOrd="0" presId="urn:microsoft.com/office/officeart/2005/8/layout/hProcess7"/>
    <dgm:cxn modelId="{94707281-5D76-4E19-8DA9-4AFA6E252ACF}" type="presParOf" srcId="{10BBC35E-2E6B-824B-8A6A-7482B138FAEE}" destId="{1036AD1B-C3BB-6F46-979D-4D7DD508B8EA}" srcOrd="1" destOrd="0" presId="urn:microsoft.com/office/officeart/2005/8/layout/hProcess7"/>
    <dgm:cxn modelId="{EC4A3995-065B-4040-983A-23250444D05E}" type="presParOf" srcId="{10BBC35E-2E6B-824B-8A6A-7482B138FAEE}" destId="{2E0E7477-678D-474E-BC07-D06AFD5A1B06}" srcOrd="2" destOrd="0" presId="urn:microsoft.com/office/officeart/2005/8/layout/hProcess7"/>
    <dgm:cxn modelId="{1E2887EE-981A-452A-84A4-C0886A1DC21D}" type="presParOf" srcId="{E7AB2432-8206-1346-9EEE-C9788C176EF7}" destId="{3967D1B6-18BF-8042-8A73-9D6DC52EC2E3}" srcOrd="1" destOrd="0" presId="urn:microsoft.com/office/officeart/2005/8/layout/hProcess7"/>
    <dgm:cxn modelId="{1DD3F4E3-19C6-405C-9423-9CC801F0750A}" type="presParOf" srcId="{E7AB2432-8206-1346-9EEE-C9788C176EF7}" destId="{C6499DE7-29F4-1449-ACFC-DF086A76E2D0}" srcOrd="2" destOrd="0" presId="urn:microsoft.com/office/officeart/2005/8/layout/hProcess7"/>
    <dgm:cxn modelId="{62D66C28-DA1F-47F8-813B-8E2421F77F41}" type="presParOf" srcId="{C6499DE7-29F4-1449-ACFC-DF086A76E2D0}" destId="{ECA8AACC-F6D4-7C4C-B682-D3926487E603}" srcOrd="0" destOrd="0" presId="urn:microsoft.com/office/officeart/2005/8/layout/hProcess7"/>
    <dgm:cxn modelId="{A8E30CC9-3E0F-47BA-9C9F-06F10A421E9B}" type="presParOf" srcId="{C6499DE7-29F4-1449-ACFC-DF086A76E2D0}" destId="{16F05FDB-20D8-D246-9216-54956F00F60D}" srcOrd="1" destOrd="0" presId="urn:microsoft.com/office/officeart/2005/8/layout/hProcess7"/>
    <dgm:cxn modelId="{E8FDAC67-8DF6-4367-9D35-368947BB5247}" type="presParOf" srcId="{C6499DE7-29F4-1449-ACFC-DF086A76E2D0}" destId="{54955799-FC6B-0441-9330-BDF87A3007E8}" srcOrd="2" destOrd="0" presId="urn:microsoft.com/office/officeart/2005/8/layout/hProcess7"/>
    <dgm:cxn modelId="{445A31DA-A746-4873-825F-21DD2CF6B99F}" type="presParOf" srcId="{E7AB2432-8206-1346-9EEE-C9788C176EF7}" destId="{8DD3640F-1344-2B48-AB7A-1B38D25C2BC4}" srcOrd="3" destOrd="0" presId="urn:microsoft.com/office/officeart/2005/8/layout/hProcess7"/>
    <dgm:cxn modelId="{EFF36CA1-05C7-4984-B0A5-0E41BC96B13F}" type="presParOf" srcId="{E7AB2432-8206-1346-9EEE-C9788C176EF7}" destId="{AB7C16F4-495D-A848-9409-DA4B0A97E83E}" srcOrd="4" destOrd="0" presId="urn:microsoft.com/office/officeart/2005/8/layout/hProcess7"/>
    <dgm:cxn modelId="{0F130F19-0B16-4A6C-925F-4E93D2877FBB}" type="presParOf" srcId="{AB7C16F4-495D-A848-9409-DA4B0A97E83E}" destId="{DEFBB924-34F4-3A42-9CF0-B3B333A1CACF}" srcOrd="0" destOrd="0" presId="urn:microsoft.com/office/officeart/2005/8/layout/hProcess7"/>
    <dgm:cxn modelId="{414C09BA-12EC-4D1D-8A08-42091F20654C}" type="presParOf" srcId="{AB7C16F4-495D-A848-9409-DA4B0A97E83E}" destId="{EB9F1F5D-1351-4240-8CDC-6ED354437580}" srcOrd="1" destOrd="0" presId="urn:microsoft.com/office/officeart/2005/8/layout/hProcess7"/>
    <dgm:cxn modelId="{B349B410-574C-4ADA-A670-20A7A2C3720F}" type="presParOf" srcId="{AB7C16F4-495D-A848-9409-DA4B0A97E83E}" destId="{C7F6791D-1819-0A41-8C80-CD04F9047F66}" srcOrd="2" destOrd="0" presId="urn:microsoft.com/office/officeart/2005/8/layout/hProcess7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7">
  <dgm:title val=""/>
  <dgm:desc val=""/>
  <dgm:catLst>
    <dgm:cat type="process" pri="21000"/>
    <dgm:cat type="lis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ch" forName="hSp" refType="w" refFor="ch" refForName="compositeNode" fact="-0.035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-0.08"/>
      <dgm:constr type="primFontSz" for="des" forName="parentNode" op="equ"/>
      <dgm:constr type="primFontSz" for="des" forName="childNode" op="equ"/>
    </dgm:constrLst>
    <dgm:ruleLst/>
    <dgm:forEach name="Name4" axis="ch" ptType="node">
      <dgm:layoutNode name="compositeNode">
        <dgm:varLst>
          <dgm:bulletEnabled val="1"/>
        </dgm:varLst>
        <dgm:alg type="composite"/>
        <dgm:choose name="Name5">
          <dgm:if name="Name6" func="var" arg="dir" op="equ" val="norm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l" for="ch" forName="bgRect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l" for="ch" forName="parentNode"/>
              <dgm:constr type="r" for="ch" forName="childNode" refType="r" refFor="ch" refForName="bgRect" fact="0.945"/>
              <dgm:constr type="h" for="ch" forName="childNode" refType="h" refFor="ch" refForName="bgRect" op="equ"/>
              <dgm:constr type="t" for="ch" forName="childNode"/>
              <dgm:constr type="l" for="ch" forName="childNode" refType="r" refFor="ch" refForName="parentNode"/>
            </dgm:constrLst>
          </dgm:if>
          <dgm:else name="Name7">
            <dgm:constrLst>
              <dgm:constr type="h" refType="w" op="lte" fact="1.2"/>
              <dgm:constr type="w" for="ch" forName="bgRect" refType="w"/>
              <dgm:constr type="h" for="ch" forName="bgRect" refType="h"/>
              <dgm:constr type="t" for="ch" forName="bgRect"/>
              <dgm:constr type="r" for="ch" forName="bgRect" refType="w"/>
              <dgm:constr type="w" for="ch" forName="parentNode" refType="w" refFor="ch" refForName="bgRect" fact="0.2"/>
              <dgm:constr type="h" for="ch" forName="parentNode" refType="h" fact="0.82"/>
              <dgm:constr type="t" for="ch" forName="parentNode"/>
              <dgm:constr type="r" for="ch" forName="parentNode" refType="w"/>
              <dgm:constr type="h" for="ch" forName="childNode" refType="h" refFor="ch" refForName="bgRect"/>
              <dgm:constr type="t" for="ch" forName="childNode"/>
              <dgm:constr type="r" for="ch" forName="childNode" refType="l" refFor="ch" refForName="parentNode"/>
              <dgm:constr type="l" for="ch" forName="childNode" refType="w" refFor="ch" refForName="bgRect" fact="0.055"/>
            </dgm:constrLst>
          </dgm:else>
        </dgm:choose>
        <dgm:ruleLst>
          <dgm:rule type="w" for="ch" forName="childNode" val="NaN" fact="NaN" max="30"/>
        </dgm:ruleLst>
        <dgm:layoutNode name="bgRect" styleLbl="node1">
          <dgm:alg type="sp"/>
          <dgm:shape xmlns:r="http://schemas.openxmlformats.org/officeDocument/2006/relationships" type="roundRect" r:blip="" zOrderOff="-1">
            <dgm:adjLst>
              <dgm:adj idx="1" val="0.05"/>
            </dgm:adjLst>
          </dgm:shape>
          <dgm:presOf axis="self"/>
          <dgm:constrLst/>
          <dgm:ruleLst/>
        </dgm:layoutNode>
        <dgm:layoutNode name="parentNode" styleLbl="node1">
          <dgm:varLst>
            <dgm:chMax val="0"/>
            <dgm:bulletEnabled val="1"/>
          </dgm:varLst>
          <dgm:presOf axis="self"/>
          <dgm:choose name="Name8">
            <dgm:if name="Name9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 hideGeom="1">
                <dgm:adjLst/>
              </dgm:shape>
              <dgm:constrLst>
                <dgm:constr type="primFontSz" val="65"/>
                <dgm:constr type="lMarg"/>
                <dgm:constr type="rMarg" refType="primFontSz" fact="0.35"/>
                <dgm:constr type="tMarg" refType="primFontSz" fact="0.27"/>
                <dgm:constr type="bMarg"/>
              </dgm:constrLst>
            </dgm:if>
            <dgm:else name="Name10">
              <dgm:alg type="tx">
                <dgm:param type="autoTxRot" val="grav"/>
                <dgm:param type="txAnchorVert" val="t"/>
                <dgm:param type="parTxLTRAlign" val="l"/>
                <dgm:param type="parTxRTLAlign" val="l"/>
              </dgm:alg>
              <dgm:shape xmlns:r="http://schemas.openxmlformats.org/officeDocument/2006/relationships" rot="90" type="rect" r:blip="" hideGeom="1">
                <dgm:adjLst/>
              </dgm:shape>
              <dgm:constrLst>
                <dgm:constr type="primFontSz" val="65"/>
                <dgm:constr type="lMarg" refType="primFontSz" fact="0.35"/>
                <dgm:constr type="rMarg"/>
                <dgm:constr type="tMarg" refType="primFontSz" fact="0.27"/>
                <dgm:constr type="bMarg"/>
              </dgm:constrLst>
            </dgm:else>
          </dgm:choose>
          <dgm:ruleLst>
            <dgm:rule type="primFontSz" val="5" fact="NaN" max="NaN"/>
          </dgm:ruleLst>
        </dgm:layoutNode>
        <dgm:choose name="Name11">
          <dgm:if name="Name12" axis="ch" ptType="node" func="cnt" op="gte" val="1">
            <dgm:layoutNode name="childNode" styleLbl="node1" moveWith="bgRect">
              <dgm:varLst>
                <dgm:bulletEnabled val="1"/>
              </dgm:varLst>
              <dgm:alg type="tx">
                <dgm:param type="parTxLTRAlign" val="l"/>
                <dgm:param type="parTxRTLAlign" val="r"/>
                <dgm:param type="txAnchorVert" val="t"/>
              </dgm:alg>
              <dgm:shape xmlns:r="http://schemas.openxmlformats.org/officeDocument/2006/relationships" type="rect" r:blip="" hideGeom="1">
                <dgm:adjLst/>
              </dgm:shape>
              <dgm:presOf axis="des" ptType="node"/>
              <dgm:constrLst>
                <dgm:constr type="primFontSz" val="65"/>
                <dgm:constr type="lMarg"/>
                <dgm:constr type="bMarg"/>
                <dgm:constr type="tMarg" refType="primFontSz" fact="0.27"/>
                <dgm:constr type="rMarg"/>
              </dgm:constrLst>
              <dgm:ruleLst>
                <dgm:rule type="prim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h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vProcSp" moveWith="bgRec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vSp1" refType="w"/>
            <dgm:constr type="w" for="ch" forName="simulatedConn" refType="w"/>
            <dgm:constr type="w" for="ch" forName="vSp2" refType="w"/>
          </dgm:constrLst>
          <dgm:ruleLst/>
          <dgm:layoutNode name="vSp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imulatedConn" styleLbl="solidFgAcc1">
            <dgm:alg type="sp"/>
            <dgm:choose name="Name15">
              <dgm:if name="Name16" func="var" arg="dir" op="equ" val="norm">
                <dgm:shape xmlns:r="http://schemas.openxmlformats.org/officeDocument/2006/relationships" rot="90" type="flowChartExtract" r:blip="">
                  <dgm:adjLst/>
                </dgm:shape>
              </dgm:if>
              <dgm:else name="Name17">
                <dgm:shape xmlns:r="http://schemas.openxmlformats.org/officeDocument/2006/relationships" rot="-90" type="flowChartExtract" r:blip="">
                  <dgm:adjLst/>
                </dgm:shape>
              </dgm:else>
            </dgm:choose>
            <dgm:presOf/>
            <dgm:constrLst/>
            <dgm:ruleLst/>
          </dgm:layoutNode>
          <dgm:layoutNode name="vSp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P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32E2CF-B84C-4428-A077-4F8601FDB2F7}" type="datetimeFigureOut">
              <a:rPr lang="en-PH" smtClean="0"/>
              <a:t>11/13/2014</a:t>
            </a:fld>
            <a:endParaRPr lang="en-P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P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P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P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6030EE3-A8CC-46C8-8AEC-2B0DEDC9F834}" type="slidenum">
              <a:rPr lang="en-PH" smtClean="0"/>
              <a:t>‹#›</a:t>
            </a:fld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396063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403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50000"/>
              </a:lnSpc>
            </a:pPr>
            <a:r>
              <a:rPr lang="en-GB" smtClean="0"/>
              <a:t>Introducing</a:t>
            </a:r>
            <a:r>
              <a:rPr lang="en-US" b="1" smtClean="0">
                <a:solidFill>
                  <a:srgbClr val="000066"/>
                </a:solidFill>
              </a:rPr>
              <a:t>  UnionBank Business Check </a:t>
            </a:r>
            <a:r>
              <a:rPr lang="en-US" sz="1800" smtClean="0">
                <a:solidFill>
                  <a:srgbClr val="000066"/>
                </a:solidFill>
              </a:rPr>
              <a:t>- a check writing software which allows you to </a:t>
            </a:r>
            <a:r>
              <a:rPr lang="en-US" sz="1800" u="sng" smtClean="0">
                <a:solidFill>
                  <a:srgbClr val="000066"/>
                </a:solidFill>
              </a:rPr>
              <a:t>streamline and simplify</a:t>
            </a:r>
            <a:r>
              <a:rPr lang="en-US" sz="1800" smtClean="0">
                <a:solidFill>
                  <a:srgbClr val="000066"/>
                </a:solidFill>
              </a:rPr>
              <a:t> your check disbursement process from the comfort of your office.</a:t>
            </a:r>
          </a:p>
          <a:p>
            <a:pPr>
              <a:lnSpc>
                <a:spcPct val="150000"/>
              </a:lnSpc>
            </a:pPr>
            <a:endParaRPr lang="en-US" sz="1600" smtClean="0">
              <a:solidFill>
                <a:srgbClr val="000066"/>
              </a:solidFill>
              <a:latin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n-US" sz="1800" smtClean="0">
              <a:solidFill>
                <a:srgbClr val="000066"/>
              </a:solidFill>
            </a:endParaRPr>
          </a:p>
          <a:p>
            <a:pPr>
              <a:lnSpc>
                <a:spcPct val="150000"/>
              </a:lnSpc>
            </a:pPr>
            <a:endParaRPr lang="en-US" smtClean="0">
              <a:solidFill>
                <a:srgbClr val="000066"/>
              </a:solidFill>
            </a:endParaRPr>
          </a:p>
          <a:p>
            <a:endParaRPr lang="en-US" smtClean="0"/>
          </a:p>
          <a:p>
            <a:pPr>
              <a:lnSpc>
                <a:spcPct val="150000"/>
              </a:lnSpc>
            </a:pPr>
            <a:endParaRPr lang="en-US" smtClean="0">
              <a:solidFill>
                <a:srgbClr val="0D0D0D"/>
              </a:solidFill>
            </a:endParaRPr>
          </a:p>
          <a:p>
            <a:pPr eaLnBrk="1" hangingPunct="1"/>
            <a:endParaRPr lang="en-US" smtClean="0">
              <a:solidFill>
                <a:srgbClr val="0D0D0D"/>
              </a:solidFill>
            </a:endParaRPr>
          </a:p>
          <a:p>
            <a:pPr eaLnBrk="1" hangingPunct="1"/>
            <a:endParaRPr lang="en-GB" smtClean="0"/>
          </a:p>
          <a:p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059F8CEF-4301-4BE8-A007-9255D32E090D}" type="slidenum">
              <a:rPr lang="en-US">
                <a:latin typeface="Calibri" panose="020F0502020204030204" pitchFamily="34" charset="0"/>
              </a:rPr>
              <a:pPr eaLnBrk="1" hangingPunct="1"/>
              <a:t>43</a:t>
            </a:fld>
            <a:endParaRPr 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47494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1267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en-US" altLang="en-US" smtClean="0">
              <a:latin typeface="Arial" panose="020B0604020202020204" pitchFamily="34" charset="0"/>
            </a:endParaRPr>
          </a:p>
        </p:txBody>
      </p:sp>
      <p:sp>
        <p:nvSpPr>
          <p:cNvPr id="1126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68375"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 defTabSz="968375"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 defTabSz="968375"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 defTabSz="968375"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 defTabSz="968375"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defTabSz="968375" eaLnBrk="0" fontAlgn="base" hangingPunct="0">
              <a:spcBef>
                <a:spcPct val="0"/>
              </a:spcBef>
              <a:spcAft>
                <a:spcPct val="0"/>
              </a:spcAft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defTabSz="968375" eaLnBrk="0" fontAlgn="base" hangingPunct="0">
              <a:spcBef>
                <a:spcPct val="0"/>
              </a:spcBef>
              <a:spcAft>
                <a:spcPct val="0"/>
              </a:spcAft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defTabSz="968375" eaLnBrk="0" fontAlgn="base" hangingPunct="0">
              <a:spcBef>
                <a:spcPct val="0"/>
              </a:spcBef>
              <a:spcAft>
                <a:spcPct val="0"/>
              </a:spcAft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defTabSz="968375" eaLnBrk="0" fontAlgn="base" hangingPunct="0">
              <a:spcBef>
                <a:spcPct val="0"/>
              </a:spcBef>
              <a:spcAft>
                <a:spcPct val="0"/>
              </a:spcAft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3085F4F5-C136-4B21-83A7-180E1764CBA5}" type="slidenum">
              <a:rPr lang="en-US" altLang="en-US" sz="1300" b="0">
                <a:latin typeface="Arial" panose="020B0604020202020204" pitchFamily="34" charset="0"/>
              </a:rPr>
              <a:pPr/>
              <a:t>61</a:t>
            </a:fld>
            <a:endParaRPr lang="en-US" altLang="en-US" sz="1300" b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65841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/>
          <p:cNvSpPr txBox="1">
            <a:spLocks noGrp="1" noChangeArrowheads="1"/>
          </p:cNvSpPr>
          <p:nvPr/>
        </p:nvSpPr>
        <p:spPr bwMode="auto">
          <a:xfrm>
            <a:off x="3894138" y="9558338"/>
            <a:ext cx="2978150" cy="503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760" tIns="48380" rIns="96760" bIns="48380" anchor="b"/>
          <a:lstStyle>
            <a:lvl1pPr defTabSz="968375"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 defTabSz="968375"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 defTabSz="968375"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 defTabSz="968375"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 defTabSz="968375"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defTabSz="968375" eaLnBrk="0" fontAlgn="base" hangingPunct="0">
              <a:spcBef>
                <a:spcPct val="0"/>
              </a:spcBef>
              <a:spcAft>
                <a:spcPct val="0"/>
              </a:spcAft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defTabSz="968375" eaLnBrk="0" fontAlgn="base" hangingPunct="0">
              <a:spcBef>
                <a:spcPct val="0"/>
              </a:spcBef>
              <a:spcAft>
                <a:spcPct val="0"/>
              </a:spcAft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defTabSz="968375" eaLnBrk="0" fontAlgn="base" hangingPunct="0">
              <a:spcBef>
                <a:spcPct val="0"/>
              </a:spcBef>
              <a:spcAft>
                <a:spcPct val="0"/>
              </a:spcAft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defTabSz="968375" eaLnBrk="0" fontAlgn="base" hangingPunct="0">
              <a:spcBef>
                <a:spcPct val="0"/>
              </a:spcBef>
              <a:spcAft>
                <a:spcPct val="0"/>
              </a:spcAft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/>
            <a:fld id="{1F26097A-8054-439E-A780-9F075A223144}" type="slidenum">
              <a:rPr lang="en-GB" altLang="en-US" sz="1300" b="0">
                <a:latin typeface="Arial" panose="020B0604020202020204" pitchFamily="34" charset="0"/>
                <a:cs typeface="Arial" panose="020B0604020202020204" pitchFamily="34" charset="0"/>
              </a:rPr>
              <a:pPr algn="r" eaLnBrk="1" hangingPunct="1"/>
              <a:t>64</a:t>
            </a:fld>
            <a:endParaRPr lang="en-GB" altLang="en-US" sz="1300" b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22338" y="754063"/>
            <a:ext cx="5033962" cy="3775075"/>
          </a:xfrm>
          <a:ln/>
        </p:spPr>
      </p:sp>
      <p:sp>
        <p:nvSpPr>
          <p:cNvPr id="122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388" y="4779963"/>
            <a:ext cx="5499100" cy="452913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760" tIns="48380" rIns="96760" bIns="48380"/>
          <a:lstStyle/>
          <a:p>
            <a:r>
              <a:rPr lang="en-US" altLang="en-US" smtClean="0">
                <a:latin typeface="Arial" panose="020B0604020202020204" pitchFamily="34" charset="0"/>
              </a:rPr>
              <a:t>Updated but lack data.</a:t>
            </a:r>
          </a:p>
        </p:txBody>
      </p:sp>
    </p:spTree>
    <p:extLst>
      <p:ext uri="{BB962C8B-B14F-4D97-AF65-F5344CB8AC3E}">
        <p14:creationId xmlns:p14="http://schemas.microsoft.com/office/powerpoint/2010/main" val="24967853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7"/>
          <p:cNvSpPr txBox="1">
            <a:spLocks noGrp="1" noChangeArrowheads="1"/>
          </p:cNvSpPr>
          <p:nvPr/>
        </p:nvSpPr>
        <p:spPr bwMode="auto">
          <a:xfrm>
            <a:off x="3894138" y="9558338"/>
            <a:ext cx="2978150" cy="503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760" tIns="48380" rIns="96760" bIns="48380" anchor="b"/>
          <a:lstStyle>
            <a:lvl1pPr defTabSz="968375"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 defTabSz="968375"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 defTabSz="968375"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 defTabSz="968375"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 defTabSz="968375"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defTabSz="968375" eaLnBrk="0" fontAlgn="base" hangingPunct="0">
              <a:spcBef>
                <a:spcPct val="0"/>
              </a:spcBef>
              <a:spcAft>
                <a:spcPct val="0"/>
              </a:spcAft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defTabSz="968375" eaLnBrk="0" fontAlgn="base" hangingPunct="0">
              <a:spcBef>
                <a:spcPct val="0"/>
              </a:spcBef>
              <a:spcAft>
                <a:spcPct val="0"/>
              </a:spcAft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defTabSz="968375" eaLnBrk="0" fontAlgn="base" hangingPunct="0">
              <a:spcBef>
                <a:spcPct val="0"/>
              </a:spcBef>
              <a:spcAft>
                <a:spcPct val="0"/>
              </a:spcAft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defTabSz="968375" eaLnBrk="0" fontAlgn="base" hangingPunct="0">
              <a:spcBef>
                <a:spcPct val="0"/>
              </a:spcBef>
              <a:spcAft>
                <a:spcPct val="0"/>
              </a:spcAft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/>
            <a:fld id="{682BA246-4A71-4AAA-ACE2-47D95D445D9A}" type="slidenum">
              <a:rPr lang="en-GB" altLang="en-US" sz="1300" b="0">
                <a:latin typeface="Arial" panose="020B0604020202020204" pitchFamily="34" charset="0"/>
                <a:cs typeface="Arial" panose="020B0604020202020204" pitchFamily="34" charset="0"/>
              </a:rPr>
              <a:pPr algn="r" eaLnBrk="1" hangingPunct="1"/>
              <a:t>65</a:t>
            </a:fld>
            <a:endParaRPr lang="en-GB" altLang="en-US" sz="1300" b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3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22338" y="754063"/>
            <a:ext cx="5033962" cy="3775075"/>
          </a:xfrm>
          <a:ln/>
        </p:spPr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7388" y="4779963"/>
            <a:ext cx="5499100" cy="452913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6760" tIns="48380" rIns="96760" bIns="48380"/>
          <a:lstStyle/>
          <a:p>
            <a:r>
              <a:rPr lang="en-US" altLang="en-US" smtClean="0">
                <a:latin typeface="Arial" panose="020B0604020202020204" pitchFamily="34" charset="0"/>
              </a:rPr>
              <a:t>Updated but lack data.</a:t>
            </a:r>
          </a:p>
        </p:txBody>
      </p:sp>
    </p:spTree>
    <p:extLst>
      <p:ext uri="{BB962C8B-B14F-4D97-AF65-F5344CB8AC3E}">
        <p14:creationId xmlns:p14="http://schemas.microsoft.com/office/powerpoint/2010/main" val="31828378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710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228600" indent="-228600" eaLnBrk="1" hangingPunct="1"/>
            <a:r>
              <a:rPr lang="en-US" smtClean="0"/>
              <a:t>There are just six simple steps. Very quickly, this is how they go…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E27355BC-F7C0-40E9-BFCD-37477F82C8B2}" type="slidenum">
              <a:rPr lang="en-US">
                <a:latin typeface="Calibri" panose="020F0502020204030204" pitchFamily="34" charset="0"/>
              </a:rPr>
              <a:pPr eaLnBrk="1" hangingPunct="1"/>
              <a:t>44</a:t>
            </a:fld>
            <a:endParaRPr 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64021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758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fld id="{ED25B6BF-5978-4E5A-B867-624CC0EBDCC4}" type="slidenum">
              <a:rPr lang="en-US">
                <a:latin typeface="Calibri" panose="020F0502020204030204" pitchFamily="34" charset="0"/>
              </a:rPr>
              <a:pPr eaLnBrk="1" hangingPunct="1"/>
              <a:t>45</a:t>
            </a:fld>
            <a:endParaRPr lang="en-US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65260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584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GB" smtClean="0"/>
              <a:t>Introducing </a:t>
            </a:r>
            <a:r>
              <a:rPr lang="en-US" b="1" smtClean="0">
                <a:solidFill>
                  <a:srgbClr val="000066"/>
                </a:solidFill>
              </a:rPr>
              <a:t>UnionBank Business Deposits - </a:t>
            </a:r>
            <a:r>
              <a:rPr lang="en-US" smtClean="0">
                <a:solidFill>
                  <a:srgbClr val="0D0D0D"/>
                </a:solidFill>
              </a:rPr>
              <a:t>a multi-channel collection facility that enables you to accept payments from your corporate customers and sales agents anytime, anywhere.</a:t>
            </a:r>
          </a:p>
          <a:p>
            <a:pPr eaLnBrk="1" hangingPunct="1"/>
            <a:endParaRPr lang="en-GB" smtClean="0"/>
          </a:p>
          <a:p>
            <a:endParaRPr lang="en-US" smtClean="0"/>
          </a:p>
        </p:txBody>
      </p:sp>
      <p:sp>
        <p:nvSpPr>
          <p:cNvPr id="3584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C5C4D39E-88BD-40FA-B2DE-78E5D0E51CC8}" type="slidenum">
              <a:rPr lang="en-US" sz="1200">
                <a:latin typeface="Calibri" panose="020F0502020204030204" pitchFamily="34" charset="0"/>
              </a:rPr>
              <a:pPr eaLnBrk="1" hangingPunct="1"/>
              <a:t>46</a:t>
            </a:fld>
            <a:endParaRPr lang="en-US" sz="120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17003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789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smtClean="0">
                <a:solidFill>
                  <a:srgbClr val="000066"/>
                </a:solidFill>
              </a:rPr>
              <a:t>Let</a:t>
            </a:r>
            <a:r>
              <a:rPr lang="ja-JP" altLang="en-US" smtClean="0">
                <a:solidFill>
                  <a:srgbClr val="000066"/>
                </a:solidFill>
              </a:rPr>
              <a:t>’</a:t>
            </a:r>
            <a:r>
              <a:rPr lang="en-US" altLang="ja-JP" smtClean="0">
                <a:solidFill>
                  <a:srgbClr val="000066"/>
                </a:solidFill>
              </a:rPr>
              <a:t>s go through the two key phrases:</a:t>
            </a:r>
          </a:p>
          <a:p>
            <a:pPr eaLnBrk="1" hangingPunct="1"/>
            <a:endParaRPr lang="en-US" smtClean="0">
              <a:solidFill>
                <a:srgbClr val="000066"/>
              </a:solidFill>
            </a:endParaRPr>
          </a:p>
          <a:p>
            <a:pPr eaLnBrk="1" hangingPunct="1"/>
            <a:r>
              <a:rPr lang="en-US" smtClean="0">
                <a:solidFill>
                  <a:srgbClr val="000066"/>
                </a:solidFill>
              </a:rPr>
              <a:t>First, </a:t>
            </a:r>
            <a:r>
              <a:rPr lang="en-US" b="1" smtClean="0">
                <a:solidFill>
                  <a:srgbClr val="000066"/>
                </a:solidFill>
              </a:rPr>
              <a:t>UnionBank Business Deposits </a:t>
            </a:r>
            <a:r>
              <a:rPr lang="en-US" smtClean="0">
                <a:solidFill>
                  <a:srgbClr val="000066"/>
                </a:solidFill>
              </a:rPr>
              <a:t>is a collection facility that offers 3 </a:t>
            </a:r>
            <a:r>
              <a:rPr lang="en-US" b="1" u="sng" smtClean="0">
                <a:solidFill>
                  <a:srgbClr val="000066"/>
                </a:solidFill>
              </a:rPr>
              <a:t>additional</a:t>
            </a:r>
            <a:r>
              <a:rPr lang="en-US" smtClean="0">
                <a:solidFill>
                  <a:srgbClr val="000066"/>
                </a:solidFill>
              </a:rPr>
              <a:t> channels for your corporate customers and sales agents to deposit their payments: via our [x number of] ATMs, online through our website at unionbankph.com, or over-the-counter at our [x number of] branches nationwide. </a:t>
            </a:r>
          </a:p>
          <a:p>
            <a:pPr eaLnBrk="1" hangingPunct="1"/>
            <a:endParaRPr lang="en-US" smtClean="0">
              <a:solidFill>
                <a:srgbClr val="000066"/>
              </a:solidFill>
            </a:endParaRPr>
          </a:p>
          <a:p>
            <a:pPr eaLnBrk="1" hangingPunct="1"/>
            <a:r>
              <a:rPr lang="en-US" smtClean="0">
                <a:solidFill>
                  <a:srgbClr val="000066"/>
                </a:solidFill>
              </a:rPr>
              <a:t>The main benefit for your customers and sales agent is convenient settlement of payments, since they now have 3 additional options. </a:t>
            </a:r>
          </a:p>
          <a:p>
            <a:pPr eaLnBrk="1" hangingPunct="1"/>
            <a:r>
              <a:rPr lang="en-US" smtClean="0">
                <a:solidFill>
                  <a:srgbClr val="000066"/>
                </a:solidFill>
              </a:rPr>
              <a:t>For your company, this means you can support your existing collection offices to clear the queues and free up resources. </a:t>
            </a:r>
          </a:p>
          <a:p>
            <a:pPr eaLnBrk="1" hangingPunct="1"/>
            <a:endParaRPr lang="en-US" smtClean="0">
              <a:solidFill>
                <a:srgbClr val="000066"/>
              </a:solidFill>
            </a:endParaRPr>
          </a:p>
          <a:p>
            <a:pPr eaLnBrk="1" hangingPunct="1"/>
            <a:r>
              <a:rPr lang="en-US" smtClean="0">
                <a:solidFill>
                  <a:srgbClr val="000066"/>
                </a:solidFill>
              </a:rPr>
              <a:t>This saves time and money for your company and your customers and agents.</a:t>
            </a:r>
          </a:p>
          <a:p>
            <a:pPr eaLnBrk="1" hangingPunct="1"/>
            <a:endParaRPr lang="en-US" smtClean="0">
              <a:solidFill>
                <a:srgbClr val="000066"/>
              </a:solidFill>
            </a:endParaRPr>
          </a:p>
          <a:p>
            <a:endParaRPr lang="en-US" smtClean="0"/>
          </a:p>
        </p:txBody>
      </p:sp>
      <p:sp>
        <p:nvSpPr>
          <p:cNvPr id="3789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6B9D6EB7-06F2-4510-93E3-C39452B03795}" type="slidenum">
              <a:rPr lang="en-US" sz="1200">
                <a:latin typeface="Calibri" panose="020F0502020204030204" pitchFamily="34" charset="0"/>
              </a:rPr>
              <a:pPr eaLnBrk="1" hangingPunct="1"/>
              <a:t>47</a:t>
            </a:fld>
            <a:endParaRPr lang="en-US" sz="120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038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379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smtClean="0"/>
              <a:t>What if there</a:t>
            </a:r>
            <a:r>
              <a:rPr lang="ja-JP" altLang="en-US" smtClean="0"/>
              <a:t>’</a:t>
            </a:r>
            <a:r>
              <a:rPr lang="en-US" altLang="ja-JP" smtClean="0"/>
              <a:t>s a solution that…</a:t>
            </a:r>
          </a:p>
          <a:p>
            <a:pPr eaLnBrk="1" hangingPunct="1">
              <a:spcBef>
                <a:spcPct val="0"/>
              </a:spcBef>
              <a:buFontTx/>
              <a:buAutoNum type="arabicPeriod"/>
            </a:pPr>
            <a:r>
              <a:rPr lang="en-US" smtClean="0"/>
              <a:t>Saves you and your customers and agents time</a:t>
            </a:r>
          </a:p>
          <a:p>
            <a:pPr eaLnBrk="1" hangingPunct="1">
              <a:spcBef>
                <a:spcPct val="0"/>
              </a:spcBef>
              <a:buFontTx/>
              <a:buAutoNum type="arabicPeriod"/>
            </a:pPr>
            <a:r>
              <a:rPr lang="en-US" smtClean="0"/>
              <a:t>Cut your overhead expenses</a:t>
            </a:r>
          </a:p>
          <a:p>
            <a:pPr eaLnBrk="1" hangingPunct="1">
              <a:spcBef>
                <a:spcPct val="0"/>
              </a:spcBef>
              <a:buFontTx/>
              <a:buAutoNum type="arabicPeriod"/>
            </a:pPr>
            <a:r>
              <a:rPr lang="en-US" smtClean="0"/>
              <a:t>Improve your cash flow</a:t>
            </a:r>
          </a:p>
          <a:p>
            <a:pPr eaLnBrk="1" hangingPunct="1">
              <a:spcBef>
                <a:spcPct val="0"/>
              </a:spcBef>
              <a:buFontTx/>
              <a:buAutoNum type="arabicPeriod"/>
            </a:pPr>
            <a:r>
              <a:rPr lang="en-US" smtClean="0"/>
              <a:t>Build a better reputation and relationship with your customers and agents</a:t>
            </a:r>
          </a:p>
          <a:p>
            <a:pPr eaLnBrk="1" hangingPunct="1">
              <a:spcBef>
                <a:spcPct val="0"/>
              </a:spcBef>
              <a:buFontTx/>
              <a:buAutoNum type="arabicPeriod"/>
            </a:pPr>
            <a:r>
              <a:rPr lang="en-US" smtClean="0"/>
              <a:t>And allow you to work faster and much more efficiently</a:t>
            </a:r>
          </a:p>
        </p:txBody>
      </p:sp>
      <p:sp>
        <p:nvSpPr>
          <p:cNvPr id="3379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fld id="{D3B078E0-931A-4688-AC4C-F03C99C992D0}" type="slidenum">
              <a:rPr lang="en-US" sz="1200">
                <a:latin typeface="Calibri" panose="020F0502020204030204" pitchFamily="34" charset="0"/>
              </a:rPr>
              <a:pPr eaLnBrk="1" hangingPunct="1"/>
              <a:t>48</a:t>
            </a:fld>
            <a:endParaRPr lang="en-US" sz="120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7947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5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b="1" smtClean="0">
                <a:latin typeface="Tw Cen MT" panose="020B0602020104020603" pitchFamily="34" charset="0"/>
              </a:rPr>
              <a:t>Auto Loan Program</a:t>
            </a:r>
            <a:r>
              <a:rPr lang="en-US" smtClean="0">
                <a:latin typeface="Tw Cen MT" panose="020B0602020104020603" pitchFamily="34" charset="0"/>
              </a:rPr>
              <a:t>. Finance the purchase of a brand new motor vehicle</a:t>
            </a:r>
          </a:p>
          <a:p>
            <a:pPr>
              <a:spcBef>
                <a:spcPct val="0"/>
              </a:spcBef>
            </a:pPr>
            <a:endParaRPr lang="en-US" smtClean="0">
              <a:latin typeface="Tw Cen MT" panose="020B0602020104020603" pitchFamily="34" charset="0"/>
            </a:endParaRPr>
          </a:p>
          <a:p>
            <a:pPr>
              <a:spcBef>
                <a:spcPct val="0"/>
              </a:spcBef>
            </a:pPr>
            <a:r>
              <a:rPr lang="en-US" b="1" smtClean="0">
                <a:latin typeface="Tw Cen MT" panose="020B0602020104020603" pitchFamily="34" charset="0"/>
              </a:rPr>
              <a:t>Home Loan Program</a:t>
            </a:r>
            <a:r>
              <a:rPr lang="en-US" smtClean="0">
                <a:latin typeface="Tw Cen MT" panose="020B0602020104020603" pitchFamily="34" charset="0"/>
              </a:rPr>
              <a:t>. Finance purchase of residential unit from accredited/ reputable developers</a:t>
            </a:r>
          </a:p>
          <a:p>
            <a:pPr>
              <a:spcBef>
                <a:spcPct val="0"/>
              </a:spcBef>
            </a:pPr>
            <a:endParaRPr lang="en-US" smtClean="0"/>
          </a:p>
        </p:txBody>
      </p:sp>
      <p:sp>
        <p:nvSpPr>
          <p:cNvPr id="205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fld id="{4B62D030-F67A-4104-A0D9-D2487C18BC77}" type="slidenum">
              <a:rPr lang="en-US"/>
              <a:pPr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8124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 smtClean="0"/>
          </a:p>
        </p:txBody>
      </p:sp>
      <p:sp>
        <p:nvSpPr>
          <p:cNvPr id="409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fld id="{640D95DB-AF97-4D11-A267-625B5B566C10}" type="slidenum">
              <a:rPr lang="en-US"/>
              <a:pPr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0255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r>
              <a:rPr lang="en-US" smtClean="0"/>
              <a:t>; </a:t>
            </a:r>
          </a:p>
        </p:txBody>
      </p:sp>
      <p:sp>
        <p:nvSpPr>
          <p:cNvPr id="614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fld id="{B8A3CF66-7F1B-4B8E-9E37-32CEDD6D15B7}" type="slidenum">
              <a:rPr lang="en-US"/>
              <a:pPr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5350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82E47-1BDD-3F4C-BBC1-7073ECE274B7}" type="datetimeFigureOut">
              <a:rPr lang="en-US" smtClean="0"/>
              <a:pPr/>
              <a:t>11/13/2014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F719D-8387-F243-8B5E-8A17BB31244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1862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82E47-1BDD-3F4C-BBC1-7073ECE274B7}" type="datetimeFigureOut">
              <a:rPr lang="en-US" smtClean="0"/>
              <a:pPr/>
              <a:t>11/13/2014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F719D-8387-F243-8B5E-8A17BB31244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7713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82E47-1BDD-3F4C-BBC1-7073ECE274B7}" type="datetimeFigureOut">
              <a:rPr lang="en-US" smtClean="0"/>
              <a:pPr/>
              <a:t>11/13/2014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F719D-8387-F243-8B5E-8A17BB31244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8728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001486"/>
            <a:ext cx="4038600" cy="512467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016000"/>
            <a:ext cx="4038600" cy="51101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8C2203-6EC0-4954-8680-ECC080E0FB08}" type="datetimeFigureOut">
              <a:rPr lang="en-US"/>
              <a:pPr>
                <a:defRPr/>
              </a:pPr>
              <a:t>11/13/2014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8B93216-1B57-4017-A1C4-81098146F35D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376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4FDCAB-4861-4B10-9F51-113552A58FEA}" type="datetimeFigureOut">
              <a:rPr lang="en-US"/>
              <a:pPr>
                <a:defRPr/>
              </a:pPr>
              <a:t>11/13/2014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ECB7AFE-FE0F-4AD7-A716-850FB74AF8B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6201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001486"/>
            <a:ext cx="4038600" cy="512467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016000"/>
            <a:ext cx="4038600" cy="51101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549F41E-EF89-49AE-B8E4-A8F500033C7C}" type="datetimeFigureOut">
              <a:rPr lang="en-US"/>
              <a:pPr/>
              <a:t>11/13/2014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DDD1DF5-1512-42F2-90A7-4DC0A07B9EF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8304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001486"/>
            <a:ext cx="4038600" cy="512467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016000"/>
            <a:ext cx="4038600" cy="51101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549F41E-EF89-49AE-B8E4-A8F500033C7C}" type="datetimeFigureOut">
              <a:rPr lang="en-US"/>
              <a:pPr/>
              <a:t>11/13/2014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DDD1DF5-1512-42F2-90A7-4DC0A07B9EF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66582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4FDCAB-4861-4B10-9F51-113552A58FEA}" type="datetimeFigureOut">
              <a:rPr lang="en-US"/>
              <a:pPr>
                <a:defRPr/>
              </a:pPr>
              <a:t>11/13/2014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ECB7AFE-FE0F-4AD7-A716-850FB74AF8B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01267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82E47-1BDD-3F4C-BBC1-7073ECE274B7}" type="datetimeFigureOut">
              <a:rPr lang="en-US" smtClean="0"/>
              <a:pPr/>
              <a:t>11/13/2014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F719D-8387-F243-8B5E-8A17BB31244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6710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82E47-1BDD-3F4C-BBC1-7073ECE274B7}" type="datetimeFigureOut">
              <a:rPr lang="en-US" smtClean="0"/>
              <a:pPr/>
              <a:t>11/13/2014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F719D-8387-F243-8B5E-8A17BB31244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36328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82E47-1BDD-3F4C-BBC1-7073ECE274B7}" type="datetimeFigureOut">
              <a:rPr lang="en-US" smtClean="0"/>
              <a:pPr/>
              <a:t>11/13/2014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F719D-8387-F243-8B5E-8A17BB31244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6557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82E47-1BDD-3F4C-BBC1-7073ECE274B7}" type="datetimeFigureOut">
              <a:rPr lang="en-US" smtClean="0"/>
              <a:pPr/>
              <a:t>11/13/2014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F719D-8387-F243-8B5E-8A17BB31244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29107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82E47-1BDD-3F4C-BBC1-7073ECE274B7}" type="datetimeFigureOut">
              <a:rPr lang="en-US" smtClean="0"/>
              <a:pPr/>
              <a:t>11/13/2014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F719D-8387-F243-8B5E-8A17BB31244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1358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82E47-1BDD-3F4C-BBC1-7073ECE274B7}" type="datetimeFigureOut">
              <a:rPr lang="en-US" smtClean="0"/>
              <a:pPr/>
              <a:t>11/13/2014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F719D-8387-F243-8B5E-8A17BB31244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219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82E47-1BDD-3F4C-BBC1-7073ECE274B7}" type="datetimeFigureOut">
              <a:rPr lang="en-US" smtClean="0"/>
              <a:pPr/>
              <a:t>11/13/2014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F719D-8387-F243-8B5E-8A17BB31244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46461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C82E47-1BDD-3F4C-BBC1-7073ECE274B7}" type="datetimeFigureOut">
              <a:rPr lang="en-US" smtClean="0"/>
              <a:pPr/>
              <a:t>11/13/2014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EF719D-8387-F243-8B5E-8A17BB31244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4727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C82E47-1BDD-3F4C-BBC1-7073ECE274B7}" type="datetimeFigureOut">
              <a:rPr lang="en-US" smtClean="0"/>
              <a:pPr/>
              <a:t>11/13/2014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EF719D-8387-F243-8B5E-8A17BB31244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81086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2" r:id="rId13"/>
    <p:sldLayoutId id="2147483664" r:id="rId14"/>
    <p:sldLayoutId id="2147483665" r:id="rId15"/>
    <p:sldLayoutId id="2147483666" r:id="rId16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" Target="slide14.xml"/><Relationship Id="rId3" Type="http://schemas.openxmlformats.org/officeDocument/2006/relationships/slide" Target="slide17.xml"/><Relationship Id="rId7" Type="http://schemas.openxmlformats.org/officeDocument/2006/relationships/slide" Target="slide49.xml"/><Relationship Id="rId12" Type="http://schemas.openxmlformats.org/officeDocument/2006/relationships/slide" Target="slide57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slide" Target="slide20.xml"/><Relationship Id="rId11" Type="http://schemas.openxmlformats.org/officeDocument/2006/relationships/slide" Target="slide11.xml"/><Relationship Id="rId5" Type="http://schemas.openxmlformats.org/officeDocument/2006/relationships/slide" Target="slide2.xml"/><Relationship Id="rId10" Type="http://schemas.openxmlformats.org/officeDocument/2006/relationships/slide" Target="slide43.xml"/><Relationship Id="rId4" Type="http://schemas.openxmlformats.org/officeDocument/2006/relationships/slide" Target="slide46.xml"/><Relationship Id="rId9" Type="http://schemas.openxmlformats.org/officeDocument/2006/relationships/slide" Target="slide4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slide" Target="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slide" Target="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slide" Target="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slide" Target="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slide" Target="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slide" Target="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slide" Target="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slide" Target="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slide" Target="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slide" Target="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slide" Target="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6.jpe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slide" Target="slide1.xml"/><Relationship Id="rId7" Type="http://schemas.openxmlformats.org/officeDocument/2006/relationships/image" Target="../media/image5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9.png"/><Relationship Id="rId5" Type="http://schemas.openxmlformats.org/officeDocument/2006/relationships/image" Target="../media/image48.jpeg"/><Relationship Id="rId10" Type="http://schemas.openxmlformats.org/officeDocument/2006/relationships/image" Target="../media/image5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jpeg"/><Relationship Id="rId3" Type="http://schemas.openxmlformats.org/officeDocument/2006/relationships/image" Target="../media/image58.jpeg"/><Relationship Id="rId7" Type="http://schemas.openxmlformats.org/officeDocument/2006/relationships/hyperlink" Target="http://rds.yahoo.com/_ylt=A2KJke7J5lBNPkIArVijzbkF/SIG=13c13snc1/EXP=1297176393/**http:/www.abuw.org/images/ABUW%20-%20Fall%202010%20Campaign%20-%20Clock.jpg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1.png"/><Relationship Id="rId5" Type="http://schemas.openxmlformats.org/officeDocument/2006/relationships/image" Target="../media/image60.jpeg"/><Relationship Id="rId10" Type="http://schemas.openxmlformats.org/officeDocument/2006/relationships/image" Target="../media/image5.png"/><Relationship Id="rId4" Type="http://schemas.openxmlformats.org/officeDocument/2006/relationships/image" Target="../media/image59.png"/><Relationship Id="rId9" Type="http://schemas.openxmlformats.org/officeDocument/2006/relationships/slide" Target="slide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jpeg"/><Relationship Id="rId3" Type="http://schemas.openxmlformats.org/officeDocument/2006/relationships/image" Target="../media/image64.jpeg"/><Relationship Id="rId7" Type="http://schemas.openxmlformats.org/officeDocument/2006/relationships/image" Target="../media/image6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jpeg"/><Relationship Id="rId5" Type="http://schemas.openxmlformats.org/officeDocument/2006/relationships/image" Target="../media/image66.jpeg"/><Relationship Id="rId4" Type="http://schemas.openxmlformats.org/officeDocument/2006/relationships/image" Target="../media/image65.jpe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slide" Target="slide1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emf"/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emf"/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slide" Target="slide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slide" Target="slide1.xml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slide" Target="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Rectangle 2">
            <a:hlinkClick r:id="rId3" action="ppaction://hlinksldjump"/>
          </p:cNvPr>
          <p:cNvSpPr/>
          <p:nvPr/>
        </p:nvSpPr>
        <p:spPr>
          <a:xfrm>
            <a:off x="1842447" y="2232475"/>
            <a:ext cx="1692322" cy="191069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4" name="Rectangle 3">
            <a:hlinkClick r:id="rId4" action="ppaction://hlinksldjump"/>
          </p:cNvPr>
          <p:cNvSpPr/>
          <p:nvPr/>
        </p:nvSpPr>
        <p:spPr>
          <a:xfrm>
            <a:off x="1842447" y="2459155"/>
            <a:ext cx="1692322" cy="191709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5" name="Rectangle 4">
            <a:hlinkClick r:id="rId5" action="ppaction://hlinksldjump"/>
          </p:cNvPr>
          <p:cNvSpPr/>
          <p:nvPr/>
        </p:nvSpPr>
        <p:spPr>
          <a:xfrm>
            <a:off x="5614988" y="2249107"/>
            <a:ext cx="1414462" cy="210047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6" name="Rectangle 5">
            <a:hlinkClick r:id="rId6" action="ppaction://hlinksldjump"/>
          </p:cNvPr>
          <p:cNvSpPr/>
          <p:nvPr/>
        </p:nvSpPr>
        <p:spPr>
          <a:xfrm>
            <a:off x="142876" y="5229224"/>
            <a:ext cx="1857374" cy="485776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7" name="Rectangle 6">
            <a:hlinkClick r:id="rId7" action="ppaction://hlinksldjump"/>
          </p:cNvPr>
          <p:cNvSpPr/>
          <p:nvPr/>
        </p:nvSpPr>
        <p:spPr>
          <a:xfrm>
            <a:off x="142876" y="5786438"/>
            <a:ext cx="1857374" cy="50006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8" name="Rectangle 7">
            <a:hlinkClick r:id="rId8" action="ppaction://hlinksldjump"/>
          </p:cNvPr>
          <p:cNvSpPr/>
          <p:nvPr/>
        </p:nvSpPr>
        <p:spPr>
          <a:xfrm>
            <a:off x="2386912" y="5523399"/>
            <a:ext cx="927788" cy="383202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9" name="Rectangle 8">
            <a:hlinkClick r:id="rId9" action="ppaction://hlinksldjump"/>
          </p:cNvPr>
          <p:cNvSpPr/>
          <p:nvPr/>
        </p:nvSpPr>
        <p:spPr>
          <a:xfrm>
            <a:off x="4572000" y="5560870"/>
            <a:ext cx="3471863" cy="308259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0" name="Rectangle 9">
            <a:hlinkClick r:id="rId10" action="ppaction://hlinksldjump"/>
          </p:cNvPr>
          <p:cNvSpPr/>
          <p:nvPr/>
        </p:nvSpPr>
        <p:spPr>
          <a:xfrm>
            <a:off x="4572000" y="5869129"/>
            <a:ext cx="3471863" cy="258307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1" name="Rectangle 10">
            <a:hlinkClick r:id="rId11" action="ppaction://hlinksldjump"/>
          </p:cNvPr>
          <p:cNvSpPr/>
          <p:nvPr/>
        </p:nvSpPr>
        <p:spPr>
          <a:xfrm>
            <a:off x="4550687" y="6127436"/>
            <a:ext cx="3493175" cy="308259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sp>
        <p:nvSpPr>
          <p:cNvPr id="12" name="Rectangle 11">
            <a:hlinkClick r:id="rId12" action="ppaction://hlinksldjump"/>
          </p:cNvPr>
          <p:cNvSpPr/>
          <p:nvPr/>
        </p:nvSpPr>
        <p:spPr>
          <a:xfrm>
            <a:off x="5614989" y="1981486"/>
            <a:ext cx="1313845" cy="267622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2322506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ash Mob - why unionbank - orange.jpg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4" name="Picture 3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7728" y="143302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981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orp Payments - title 1 - V3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33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967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4" name="Picture 3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7728" y="129654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605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OneHub - title - with custom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782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OneHub - how it works - V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502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OneHub - why unionbank - V2.jpg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4" name="Picture 3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7728" y="129654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217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Onsite - title - V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7653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Onsite - how it works - V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3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Onsite - why unionbank - V2 EDIT.jpg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4" name="Picture 3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7728" y="129654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833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ills Payment - title v2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329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ayroll - title - V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984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ayroll - how it works - V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914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ayroll - why unionbank - V3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794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ayroll - batch account opening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818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ayroll - bao excel templat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432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ayroll - documentation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081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ayroll - auth for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537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ayroll - epaycard v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351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ayroll - ecrediting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151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ayroll - ecrediting proces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071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ills Payment - how it works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2772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ayroll - payroll crediting fil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143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ayroll - letter of auth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108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ayroll - acc mgt.jpg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5" name="Picture 4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7728" y="129654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410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eckhouse - titl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166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eckhouse - checkhouse.jpg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4" name="Picture 3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7728" y="129654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530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PH"/>
          </a:p>
        </p:txBody>
      </p:sp>
      <p:pic>
        <p:nvPicPr>
          <p:cNvPr id="1026" name="Picture 2" descr="C:\Users\Default.Default-PC\Google Drive\CMS Sales Kits\EBilling\eBilling - title - v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125663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PH"/>
          </a:p>
        </p:txBody>
      </p:sp>
      <p:pic>
        <p:nvPicPr>
          <p:cNvPr id="2050" name="Picture 2" descr="C:\Users\Default.Default-PC\Google Drive\CMS Sales Kits\EBilling\eBilling - why unionbank.jpg">
            <a:hlinkClick r:id="rId2" action="ppaction://hlinksldjump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pic>
        <p:nvPicPr>
          <p:cNvPr id="5" name="Picture 4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7728" y="129654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277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Epayout - titl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473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Epayout - why unionbank.jpg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" name="Picture 2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7728" y="129654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766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eralco ADA - title - v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30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ills Payment - why unionbank.jpg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" name="Picture 2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7728" y="129654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214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eralco ADA - why unionbank.jpg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" name="Picture 2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7728" y="129654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568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eckwriter - titl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737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eckwriter - why unionbank.jpg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" name="Picture 2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7728" y="129654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940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Content Placeholder 2"/>
          <p:cNvSpPr>
            <a:spLocks noGrp="1"/>
          </p:cNvSpPr>
          <p:nvPr>
            <p:ph sz="half" idx="2"/>
          </p:nvPr>
        </p:nvSpPr>
        <p:spPr>
          <a:xfrm>
            <a:off x="104775" y="987425"/>
            <a:ext cx="4641850" cy="5110163"/>
          </a:xfrm>
        </p:spPr>
        <p:txBody>
          <a:bodyPr/>
          <a:lstStyle/>
          <a:p>
            <a:pPr marL="0" indent="0" algn="ctr">
              <a:spcBef>
                <a:spcPct val="0"/>
              </a:spcBef>
              <a:buFont typeface="Arial" panose="020B0604020202020204" pitchFamily="34" charset="0"/>
              <a:buNone/>
            </a:pPr>
            <a:endParaRPr lang="en-US" sz="3200" b="1" dirty="0" smtClean="0">
              <a:solidFill>
                <a:srgbClr val="000066"/>
              </a:solidFill>
            </a:endParaRPr>
          </a:p>
          <a:p>
            <a:pPr marL="0" indent="0" algn="ctr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sz="3200" b="1" dirty="0" err="1" smtClean="0">
                <a:solidFill>
                  <a:srgbClr val="000066"/>
                </a:solidFill>
              </a:rPr>
              <a:t>UnionBank</a:t>
            </a:r>
            <a:r>
              <a:rPr lang="en-US" sz="3200" b="1" dirty="0" smtClean="0">
                <a:solidFill>
                  <a:srgbClr val="000066"/>
                </a:solidFill>
              </a:rPr>
              <a:t> </a:t>
            </a:r>
            <a:br>
              <a:rPr lang="en-US" sz="3200" b="1" dirty="0" smtClean="0">
                <a:solidFill>
                  <a:srgbClr val="000066"/>
                </a:solidFill>
              </a:rPr>
            </a:br>
            <a:r>
              <a:rPr lang="en-US" sz="3200" b="1" dirty="0" smtClean="0">
                <a:solidFill>
                  <a:srgbClr val="000066"/>
                </a:solidFill>
              </a:rPr>
              <a:t>Business Check</a:t>
            </a:r>
            <a:endParaRPr lang="en-US" dirty="0" smtClean="0">
              <a:solidFill>
                <a:srgbClr val="0D0D0D"/>
              </a:solidFill>
            </a:endParaRPr>
          </a:p>
          <a:p>
            <a:pPr marL="0" indent="0" algn="ctr">
              <a:spcBef>
                <a:spcPct val="0"/>
              </a:spcBef>
              <a:buFont typeface="Arial" panose="020B0604020202020204" pitchFamily="34" charset="0"/>
              <a:buNone/>
            </a:pPr>
            <a:endParaRPr lang="en-US" sz="2400" dirty="0" smtClean="0">
              <a:solidFill>
                <a:srgbClr val="0D0D0D"/>
              </a:solidFill>
            </a:endParaRPr>
          </a:p>
          <a:p>
            <a:pPr marL="0" indent="0" algn="ctr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sz="2400" dirty="0" smtClean="0">
                <a:solidFill>
                  <a:srgbClr val="0D0D0D"/>
                </a:solidFill>
              </a:rPr>
              <a:t>a check writing software</a:t>
            </a:r>
          </a:p>
          <a:p>
            <a:pPr marL="0" indent="0" algn="ctr">
              <a:spcBef>
                <a:spcPct val="0"/>
              </a:spcBef>
              <a:buFont typeface="Arial" panose="020B0604020202020204" pitchFamily="34" charset="0"/>
              <a:buNone/>
            </a:pPr>
            <a:endParaRPr lang="en-US" sz="2400" dirty="0" smtClean="0">
              <a:solidFill>
                <a:srgbClr val="0D0D0D"/>
              </a:solidFill>
            </a:endParaRPr>
          </a:p>
          <a:p>
            <a:pPr marL="0" indent="0" algn="ctr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sz="2400" dirty="0" smtClean="0">
                <a:solidFill>
                  <a:srgbClr val="0D0D0D"/>
                </a:solidFill>
              </a:rPr>
              <a:t>to streamline and simplify</a:t>
            </a:r>
          </a:p>
          <a:p>
            <a:pPr marL="0" indent="0" algn="ctr">
              <a:spcBef>
                <a:spcPct val="0"/>
              </a:spcBef>
              <a:buFont typeface="Arial" panose="020B0604020202020204" pitchFamily="34" charset="0"/>
              <a:buNone/>
            </a:pPr>
            <a:endParaRPr lang="en-US" sz="2400" dirty="0" smtClean="0">
              <a:solidFill>
                <a:srgbClr val="0D0D0D"/>
              </a:solidFill>
            </a:endParaRPr>
          </a:p>
          <a:p>
            <a:pPr marL="0" indent="0" algn="ctr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sz="2400" dirty="0" smtClean="0">
                <a:solidFill>
                  <a:srgbClr val="0D0D0D"/>
                </a:solidFill>
              </a:rPr>
              <a:t>your check disbursement process</a:t>
            </a:r>
          </a:p>
          <a:p>
            <a:pPr marL="0" indent="0" algn="ctr">
              <a:spcBef>
                <a:spcPct val="0"/>
              </a:spcBef>
              <a:buFont typeface="Arial" panose="020B0604020202020204" pitchFamily="34" charset="0"/>
              <a:buNone/>
            </a:pPr>
            <a:endParaRPr lang="en-US" sz="2400" dirty="0" smtClean="0">
              <a:solidFill>
                <a:srgbClr val="0D0D0D"/>
              </a:solidFill>
            </a:endParaRPr>
          </a:p>
          <a:p>
            <a:pPr marL="0" indent="0" algn="ctr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sz="2400" dirty="0" smtClean="0">
                <a:solidFill>
                  <a:srgbClr val="0D0D0D"/>
                </a:solidFill>
              </a:rPr>
              <a:t>from the comfort of your office</a:t>
            </a:r>
          </a:p>
          <a:p>
            <a:pPr marL="0" indent="0">
              <a:spcBef>
                <a:spcPct val="0"/>
              </a:spcBef>
              <a:buFont typeface="Arial" panose="020B0604020202020204" pitchFamily="34" charset="0"/>
              <a:buNone/>
            </a:pPr>
            <a:endParaRPr lang="en-US" sz="3200" dirty="0" smtClean="0"/>
          </a:p>
          <a:p>
            <a:pPr marL="0" indent="0">
              <a:spcBef>
                <a:spcPct val="0"/>
              </a:spcBef>
              <a:buFont typeface="Arial" panose="020B0604020202020204" pitchFamily="34" charset="0"/>
              <a:buNone/>
            </a:pPr>
            <a:endParaRPr lang="en-US" dirty="0" smtClean="0"/>
          </a:p>
        </p:txBody>
      </p:sp>
      <p:pic>
        <p:nvPicPr>
          <p:cNvPr id="4" name="Picture 2" descr="C:\Users\Gerb Inajada\Desktop\PRODUCTS\BUSINESS CHECK_FLYER_front.jpg"/>
          <p:cNvPicPr>
            <a:picLocks noChangeAspect="1" noChangeArrowheads="1"/>
          </p:cNvPicPr>
          <p:nvPr/>
        </p:nvPicPr>
        <p:blipFill>
          <a:blip r:embed="rId3" cstate="print">
            <a:extLst/>
          </a:blip>
          <a:srcRect/>
          <a:stretch>
            <a:fillRect/>
          </a:stretch>
        </p:blipFill>
        <p:spPr bwMode="auto">
          <a:xfrm rot="561616">
            <a:off x="5415043" y="1344566"/>
            <a:ext cx="3222714" cy="4168867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perspectiveFront"/>
            <a:lightRig rig="threePt" dir="t"/>
          </a:scene3d>
          <a:extLst/>
        </p:spPr>
      </p:pic>
    </p:spTree>
    <p:extLst>
      <p:ext uri="{BB962C8B-B14F-4D97-AF65-F5344CB8AC3E}">
        <p14:creationId xmlns:p14="http://schemas.microsoft.com/office/powerpoint/2010/main" val="1973761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ext Box 63"/>
          <p:cNvSpPr txBox="1">
            <a:spLocks noChangeArrowheads="1"/>
          </p:cNvSpPr>
          <p:nvPr/>
        </p:nvSpPr>
        <p:spPr bwMode="auto">
          <a:xfrm>
            <a:off x="908050" y="2362200"/>
            <a:ext cx="2949575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  <p:txBody>
          <a:bodyPr>
            <a:spAutoFit/>
          </a:bodyPr>
          <a:lstStyle/>
          <a:p>
            <a:pPr eaLnBrk="0" hangingPunct="0">
              <a:defRPr/>
            </a:pPr>
            <a:r>
              <a:rPr lang="en-US" sz="1400" b="1"/>
              <a:t>Logs on to Business Check</a:t>
            </a:r>
          </a:p>
        </p:txBody>
      </p:sp>
      <p:sp>
        <p:nvSpPr>
          <p:cNvPr id="5" name="Rounded Rectangle 4"/>
          <p:cNvSpPr/>
          <p:nvPr/>
        </p:nvSpPr>
        <p:spPr bwMode="auto">
          <a:xfrm>
            <a:off x="493689" y="2361905"/>
            <a:ext cx="332242" cy="331947"/>
          </a:xfrm>
          <a:prstGeom prst="roundRect">
            <a:avLst/>
          </a:prstGeom>
          <a:solidFill>
            <a:srgbClr val="FF6600"/>
          </a:solidFill>
          <a:ln>
            <a:headEnd type="none" w="med" len="med"/>
            <a:tailEnd type="none" w="med" len="med"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eaLnBrk="0" hangingPunct="0">
              <a:defRPr/>
            </a:pPr>
            <a:r>
              <a:rPr lang="en-US" sz="2000" dirty="0">
                <a:solidFill>
                  <a:schemeClr val="tx1"/>
                </a:solidFill>
                <a:latin typeface="Tahoma" pitchFamily="34" charset="0"/>
              </a:rPr>
              <a:t>1</a:t>
            </a:r>
          </a:p>
        </p:txBody>
      </p:sp>
      <p:sp>
        <p:nvSpPr>
          <p:cNvPr id="13318" name="Text Box 63"/>
          <p:cNvSpPr txBox="1">
            <a:spLocks noChangeArrowheads="1"/>
          </p:cNvSpPr>
          <p:nvPr/>
        </p:nvSpPr>
        <p:spPr bwMode="auto">
          <a:xfrm>
            <a:off x="908050" y="2897188"/>
            <a:ext cx="2949575" cy="739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  <p:txBody>
          <a:bodyPr>
            <a:spAutoFit/>
          </a:bodyPr>
          <a:lstStyle/>
          <a:p>
            <a:pPr eaLnBrk="0" hangingPunct="0">
              <a:defRPr/>
            </a:pPr>
            <a:r>
              <a:rPr lang="en-US" sz="1400" b="1"/>
              <a:t>Encodes details of AR, voucher and check or Uploads file from A/P System</a:t>
            </a:r>
          </a:p>
        </p:txBody>
      </p:sp>
      <p:sp>
        <p:nvSpPr>
          <p:cNvPr id="7" name="Rounded Rectangle 6"/>
          <p:cNvSpPr/>
          <p:nvPr/>
        </p:nvSpPr>
        <p:spPr bwMode="auto">
          <a:xfrm>
            <a:off x="493689" y="2897828"/>
            <a:ext cx="332242" cy="331947"/>
          </a:xfrm>
          <a:prstGeom prst="roundRect">
            <a:avLst/>
          </a:prstGeom>
          <a:solidFill>
            <a:srgbClr val="FF6600"/>
          </a:solidFill>
          <a:ln>
            <a:headEnd type="none" w="med" len="med"/>
            <a:tailEnd type="none" w="med" len="med"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eaLnBrk="0" hangingPunct="0">
              <a:defRPr/>
            </a:pPr>
            <a:r>
              <a:rPr lang="en-US" sz="2000" dirty="0">
                <a:solidFill>
                  <a:schemeClr val="tx1"/>
                </a:solidFill>
                <a:latin typeface="Tahoma" pitchFamily="34" charset="0"/>
              </a:rPr>
              <a:t>2</a:t>
            </a:r>
          </a:p>
        </p:txBody>
      </p:sp>
      <p:sp>
        <p:nvSpPr>
          <p:cNvPr id="13322" name="Text Box 63"/>
          <p:cNvSpPr txBox="1">
            <a:spLocks noChangeArrowheads="1"/>
          </p:cNvSpPr>
          <p:nvPr/>
        </p:nvSpPr>
        <p:spPr bwMode="auto">
          <a:xfrm>
            <a:off x="911225" y="3971925"/>
            <a:ext cx="2947988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  <p:txBody>
          <a:bodyPr>
            <a:spAutoFit/>
          </a:bodyPr>
          <a:lstStyle/>
          <a:p>
            <a:pPr eaLnBrk="0" hangingPunct="0">
              <a:defRPr/>
            </a:pPr>
            <a:r>
              <a:rPr lang="en-US" sz="1400" b="1"/>
              <a:t>Prints check and voucher</a:t>
            </a:r>
          </a:p>
        </p:txBody>
      </p:sp>
      <p:sp>
        <p:nvSpPr>
          <p:cNvPr id="9" name="Rounded Rectangle 8"/>
          <p:cNvSpPr/>
          <p:nvPr/>
        </p:nvSpPr>
        <p:spPr bwMode="auto">
          <a:xfrm>
            <a:off x="496426" y="3971675"/>
            <a:ext cx="332242" cy="331947"/>
          </a:xfrm>
          <a:prstGeom prst="roundRect">
            <a:avLst/>
          </a:prstGeom>
          <a:solidFill>
            <a:srgbClr val="FF6600"/>
          </a:solidFill>
          <a:ln>
            <a:headEnd type="none" w="med" len="med"/>
            <a:tailEnd type="none" w="med" len="med"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eaLnBrk="0" hangingPunct="0">
              <a:defRPr/>
            </a:pPr>
            <a:r>
              <a:rPr lang="en-US" sz="2000" dirty="0">
                <a:solidFill>
                  <a:schemeClr val="tx1"/>
                </a:solidFill>
                <a:latin typeface="Tahoma" pitchFamily="34" charset="0"/>
              </a:rPr>
              <a:t>5</a:t>
            </a:r>
          </a:p>
        </p:txBody>
      </p:sp>
      <p:sp>
        <p:nvSpPr>
          <p:cNvPr id="13326" name="Text Box 63"/>
          <p:cNvSpPr txBox="1">
            <a:spLocks noChangeArrowheads="1"/>
          </p:cNvSpPr>
          <p:nvPr/>
        </p:nvSpPr>
        <p:spPr bwMode="auto">
          <a:xfrm>
            <a:off x="922338" y="4468813"/>
            <a:ext cx="2949575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  <p:txBody>
          <a:bodyPr>
            <a:spAutoFit/>
          </a:bodyPr>
          <a:lstStyle/>
          <a:p>
            <a:pPr eaLnBrk="0" hangingPunct="0">
              <a:defRPr/>
            </a:pPr>
            <a:r>
              <a:rPr lang="en-US" sz="1400" b="1"/>
              <a:t>Generates reports</a:t>
            </a:r>
          </a:p>
        </p:txBody>
      </p:sp>
      <p:sp>
        <p:nvSpPr>
          <p:cNvPr id="11" name="Rounded Rectangle 10"/>
          <p:cNvSpPr/>
          <p:nvPr/>
        </p:nvSpPr>
        <p:spPr bwMode="auto">
          <a:xfrm>
            <a:off x="507977" y="4469093"/>
            <a:ext cx="332242" cy="331947"/>
          </a:xfrm>
          <a:prstGeom prst="roundRect">
            <a:avLst/>
          </a:prstGeom>
          <a:solidFill>
            <a:srgbClr val="FF6600"/>
          </a:solidFill>
          <a:ln>
            <a:headEnd type="none" w="med" len="med"/>
            <a:tailEnd type="none" w="med" len="med"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eaLnBrk="0" hangingPunct="0">
              <a:defRPr/>
            </a:pPr>
            <a:r>
              <a:rPr lang="en-US" sz="2000" dirty="0">
                <a:solidFill>
                  <a:schemeClr val="tx1"/>
                </a:solidFill>
                <a:latin typeface="Tahoma" pitchFamily="34" charset="0"/>
              </a:rPr>
              <a:t>6</a:t>
            </a:r>
          </a:p>
        </p:txBody>
      </p:sp>
      <p:grpSp>
        <p:nvGrpSpPr>
          <p:cNvPr id="13330" name="Group 11"/>
          <p:cNvGrpSpPr>
            <a:grpSpLocks/>
          </p:cNvGrpSpPr>
          <p:nvPr/>
        </p:nvGrpSpPr>
        <p:grpSpPr bwMode="auto">
          <a:xfrm>
            <a:off x="1663700" y="993775"/>
            <a:ext cx="1411288" cy="1200150"/>
            <a:chOff x="3672115" y="653118"/>
            <a:chExt cx="1295400" cy="1102459"/>
          </a:xfrm>
        </p:grpSpPr>
        <p:pic>
          <p:nvPicPr>
            <p:cNvPr id="13353" name="Picture 25" descr="Box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72115" y="653118"/>
              <a:ext cx="1295400" cy="8943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354" name="Text Box 23"/>
            <p:cNvSpPr txBox="1">
              <a:spLocks noChangeArrowheads="1"/>
            </p:cNvSpPr>
            <p:nvPr/>
          </p:nvSpPr>
          <p:spPr bwMode="auto">
            <a:xfrm flipH="1">
              <a:off x="3672115" y="1447800"/>
              <a:ext cx="1295400" cy="307777"/>
            </a:xfrm>
            <a:prstGeom prst="rect">
              <a:avLst/>
            </a:prstGeom>
            <a:solidFill>
              <a:srgbClr val="000080">
                <a:alpha val="89803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400" b="1">
                  <a:solidFill>
                    <a:schemeClr val="bg1"/>
                  </a:solidFill>
                  <a:latin typeface="Tahoma" panose="020B0604030504040204" pitchFamily="34" charset="0"/>
                </a:rPr>
                <a:t>Maker</a:t>
              </a:r>
            </a:p>
          </p:txBody>
        </p:sp>
      </p:grpSp>
      <p:grpSp>
        <p:nvGrpSpPr>
          <p:cNvPr id="13331" name="Group 12"/>
          <p:cNvGrpSpPr>
            <a:grpSpLocks/>
          </p:cNvGrpSpPr>
          <p:nvPr/>
        </p:nvGrpSpPr>
        <p:grpSpPr bwMode="auto">
          <a:xfrm>
            <a:off x="6267450" y="1003300"/>
            <a:ext cx="1412875" cy="1193800"/>
            <a:chOff x="6324600" y="653118"/>
            <a:chExt cx="1295400" cy="1096037"/>
          </a:xfrm>
        </p:grpSpPr>
        <p:pic>
          <p:nvPicPr>
            <p:cNvPr id="13351" name="Picture 23" descr="Box11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24600" y="653118"/>
              <a:ext cx="1295400" cy="8594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352" name="Text Box 23"/>
            <p:cNvSpPr txBox="1">
              <a:spLocks noChangeArrowheads="1"/>
            </p:cNvSpPr>
            <p:nvPr/>
          </p:nvSpPr>
          <p:spPr bwMode="auto">
            <a:xfrm flipH="1">
              <a:off x="6324600" y="1441378"/>
              <a:ext cx="1295400" cy="307777"/>
            </a:xfrm>
            <a:prstGeom prst="rect">
              <a:avLst/>
            </a:prstGeom>
            <a:solidFill>
              <a:srgbClr val="000080">
                <a:alpha val="89803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400" b="1">
                  <a:solidFill>
                    <a:schemeClr val="bg1"/>
                  </a:solidFill>
                  <a:latin typeface="Tahoma" panose="020B0604030504040204" pitchFamily="34" charset="0"/>
                </a:rPr>
                <a:t>Checker</a:t>
              </a:r>
            </a:p>
          </p:txBody>
        </p:sp>
      </p:grpSp>
      <p:sp>
        <p:nvSpPr>
          <p:cNvPr id="13332" name="Text Box 63"/>
          <p:cNvSpPr txBox="1">
            <a:spLocks noChangeArrowheads="1"/>
          </p:cNvSpPr>
          <p:nvPr/>
        </p:nvSpPr>
        <p:spPr bwMode="auto">
          <a:xfrm>
            <a:off x="5737225" y="3062288"/>
            <a:ext cx="2532063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  <p:txBody>
          <a:bodyPr>
            <a:spAutoFit/>
          </a:bodyPr>
          <a:lstStyle/>
          <a:p>
            <a:pPr eaLnBrk="0" hangingPunct="0">
              <a:defRPr/>
            </a:pPr>
            <a:r>
              <a:rPr lang="en-US" sz="1400" b="1"/>
              <a:t>Logs on to Business Check</a:t>
            </a:r>
          </a:p>
        </p:txBody>
      </p:sp>
      <p:sp>
        <p:nvSpPr>
          <p:cNvPr id="17" name="Rounded Rectangle 16"/>
          <p:cNvSpPr/>
          <p:nvPr/>
        </p:nvSpPr>
        <p:spPr bwMode="auto">
          <a:xfrm>
            <a:off x="5322882" y="3062018"/>
            <a:ext cx="332242" cy="331947"/>
          </a:xfrm>
          <a:prstGeom prst="roundRect">
            <a:avLst/>
          </a:prstGeom>
          <a:solidFill>
            <a:srgbClr val="FF6600"/>
          </a:solidFill>
          <a:ln>
            <a:headEnd type="none" w="med" len="med"/>
            <a:tailEnd type="none" w="med" len="med"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eaLnBrk="0" hangingPunct="0">
              <a:defRPr/>
            </a:pPr>
            <a:r>
              <a:rPr lang="en-US" sz="2000" dirty="0">
                <a:solidFill>
                  <a:schemeClr val="tx1"/>
                </a:solidFill>
                <a:latin typeface="Tahoma" pitchFamily="34" charset="0"/>
              </a:rPr>
              <a:t>3</a:t>
            </a:r>
          </a:p>
        </p:txBody>
      </p:sp>
      <p:sp>
        <p:nvSpPr>
          <p:cNvPr id="13336" name="Text Box 63"/>
          <p:cNvSpPr txBox="1">
            <a:spLocks noChangeArrowheads="1"/>
          </p:cNvSpPr>
          <p:nvPr/>
        </p:nvSpPr>
        <p:spPr bwMode="auto">
          <a:xfrm>
            <a:off x="5738813" y="3670300"/>
            <a:ext cx="321945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  <p:txBody>
          <a:bodyPr>
            <a:spAutoFit/>
          </a:bodyPr>
          <a:lstStyle/>
          <a:p>
            <a:pPr eaLnBrk="0" hangingPunct="0">
              <a:defRPr/>
            </a:pPr>
            <a:r>
              <a:rPr lang="en-US" sz="1400" b="1"/>
              <a:t>Authorizes checks and Assigns check numbers</a:t>
            </a:r>
          </a:p>
        </p:txBody>
      </p:sp>
      <p:sp>
        <p:nvSpPr>
          <p:cNvPr id="19" name="Rounded Rectangle 18"/>
          <p:cNvSpPr/>
          <p:nvPr/>
        </p:nvSpPr>
        <p:spPr bwMode="auto">
          <a:xfrm>
            <a:off x="5323889" y="3670600"/>
            <a:ext cx="332242" cy="331947"/>
          </a:xfrm>
          <a:prstGeom prst="roundRect">
            <a:avLst/>
          </a:prstGeom>
          <a:solidFill>
            <a:srgbClr val="FF6600"/>
          </a:solidFill>
          <a:ln>
            <a:headEnd type="none" w="med" len="med"/>
            <a:tailEnd type="none" w="med" len="med"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eaLnBrk="0" hangingPunct="0">
              <a:defRPr/>
            </a:pPr>
            <a:r>
              <a:rPr lang="en-US" sz="2000" dirty="0">
                <a:solidFill>
                  <a:schemeClr val="tx1"/>
                </a:solidFill>
                <a:latin typeface="Tahoma" pitchFamily="34" charset="0"/>
              </a:rPr>
              <a:t>4</a:t>
            </a:r>
          </a:p>
        </p:txBody>
      </p:sp>
      <p:sp>
        <p:nvSpPr>
          <p:cNvPr id="13340" name="Text Box 63"/>
          <p:cNvSpPr txBox="1">
            <a:spLocks noChangeArrowheads="1"/>
          </p:cNvSpPr>
          <p:nvPr/>
        </p:nvSpPr>
        <p:spPr bwMode="auto">
          <a:xfrm>
            <a:off x="923925" y="4973638"/>
            <a:ext cx="2947988" cy="522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  <p:txBody>
          <a:bodyPr>
            <a:spAutoFit/>
          </a:bodyPr>
          <a:lstStyle/>
          <a:p>
            <a:pPr eaLnBrk="0" hangingPunct="0">
              <a:defRPr/>
            </a:pPr>
            <a:r>
              <a:rPr lang="en-US" sz="1400" b="1"/>
              <a:t>Tags Cancelled/ Spoiled/ Negotiated checks</a:t>
            </a:r>
          </a:p>
        </p:txBody>
      </p:sp>
      <p:sp>
        <p:nvSpPr>
          <p:cNvPr id="21" name="Rounded Rectangle 20"/>
          <p:cNvSpPr/>
          <p:nvPr/>
        </p:nvSpPr>
        <p:spPr bwMode="auto">
          <a:xfrm>
            <a:off x="509010" y="4973444"/>
            <a:ext cx="332242" cy="331947"/>
          </a:xfrm>
          <a:prstGeom prst="roundRect">
            <a:avLst/>
          </a:prstGeom>
          <a:solidFill>
            <a:srgbClr val="FF6600"/>
          </a:solidFill>
          <a:ln>
            <a:headEnd type="none" w="med" len="med"/>
            <a:tailEnd type="none" w="med" len="med"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eaLnBrk="0" hangingPunct="0">
              <a:defRPr/>
            </a:pPr>
            <a:r>
              <a:rPr lang="en-US" sz="2000" dirty="0">
                <a:solidFill>
                  <a:schemeClr val="tx1"/>
                </a:solidFill>
                <a:latin typeface="Tahoma" pitchFamily="34" charset="0"/>
              </a:rPr>
              <a:t>7</a:t>
            </a:r>
          </a:p>
        </p:txBody>
      </p:sp>
      <p:sp>
        <p:nvSpPr>
          <p:cNvPr id="13344" name="Text Box 63"/>
          <p:cNvSpPr txBox="1">
            <a:spLocks noChangeArrowheads="1"/>
          </p:cNvSpPr>
          <p:nvPr/>
        </p:nvSpPr>
        <p:spPr bwMode="auto">
          <a:xfrm>
            <a:off x="5734050" y="5211763"/>
            <a:ext cx="2952750" cy="522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  <p:txBody>
          <a:bodyPr>
            <a:spAutoFit/>
          </a:bodyPr>
          <a:lstStyle/>
          <a:p>
            <a:pPr eaLnBrk="0" hangingPunct="0">
              <a:defRPr/>
            </a:pPr>
            <a:r>
              <a:rPr lang="en-US" sz="1400" b="1"/>
              <a:t>Authorizes tagged Cancelled/ Spoiled/ Negotiated checks</a:t>
            </a:r>
          </a:p>
        </p:txBody>
      </p:sp>
      <p:sp>
        <p:nvSpPr>
          <p:cNvPr id="23" name="Rounded Rectangle 22"/>
          <p:cNvSpPr/>
          <p:nvPr/>
        </p:nvSpPr>
        <p:spPr bwMode="auto">
          <a:xfrm>
            <a:off x="5318554" y="5197120"/>
            <a:ext cx="332242" cy="331947"/>
          </a:xfrm>
          <a:prstGeom prst="roundRect">
            <a:avLst/>
          </a:prstGeom>
          <a:solidFill>
            <a:srgbClr val="FF6600"/>
          </a:solidFill>
          <a:ln>
            <a:headEnd type="none" w="med" len="med"/>
            <a:tailEnd type="none" w="med" len="med"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eaLnBrk="0" hangingPunct="0">
              <a:defRPr/>
            </a:pPr>
            <a:r>
              <a:rPr lang="en-US" sz="2000" dirty="0">
                <a:solidFill>
                  <a:schemeClr val="tx1"/>
                </a:solidFill>
                <a:latin typeface="Tahoma" pitchFamily="34" charset="0"/>
              </a:rPr>
              <a:t>8</a:t>
            </a:r>
          </a:p>
        </p:txBody>
      </p:sp>
      <p:sp>
        <p:nvSpPr>
          <p:cNvPr id="25" name="Line 19"/>
          <p:cNvSpPr>
            <a:spLocks noChangeShapeType="1"/>
          </p:cNvSpPr>
          <p:nvPr/>
        </p:nvSpPr>
        <p:spPr bwMode="auto">
          <a:xfrm flipV="1">
            <a:off x="3790950" y="3059113"/>
            <a:ext cx="13462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>
            <a:outerShdw blurRad="63500" dist="23000" dir="5400000" rotWithShape="0">
              <a:srgbClr val="000000">
                <a:alpha val="34998"/>
              </a:srgbClr>
            </a:outerShdw>
          </a:effectLst>
          <a:extLst/>
        </p:spPr>
        <p:txBody>
          <a:bodyPr/>
          <a:lstStyle/>
          <a:p>
            <a:pPr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26" name="Line 19"/>
          <p:cNvSpPr>
            <a:spLocks noChangeShapeType="1"/>
          </p:cNvSpPr>
          <p:nvPr/>
        </p:nvSpPr>
        <p:spPr bwMode="auto">
          <a:xfrm flipH="1">
            <a:off x="3790950" y="4071938"/>
            <a:ext cx="13462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>
            <a:outerShdw blurRad="63500" dist="23000" dir="5400000" rotWithShape="0">
              <a:srgbClr val="000000">
                <a:alpha val="34998"/>
              </a:srgbClr>
            </a:outerShdw>
          </a:effectLst>
          <a:extLst/>
        </p:spPr>
        <p:txBody>
          <a:bodyPr/>
          <a:lstStyle/>
          <a:p>
            <a:pPr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27" name="Line 19"/>
          <p:cNvSpPr>
            <a:spLocks noChangeShapeType="1"/>
          </p:cNvSpPr>
          <p:nvPr/>
        </p:nvSpPr>
        <p:spPr bwMode="auto">
          <a:xfrm flipV="1">
            <a:off x="3790950" y="5226050"/>
            <a:ext cx="13462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>
            <a:outerShdw blurRad="63500" dist="23000" dir="5400000" rotWithShape="0">
              <a:srgbClr val="000000">
                <a:alpha val="34998"/>
              </a:srgbClr>
            </a:outerShdw>
          </a:effectLst>
          <a:extLst/>
        </p:spPr>
        <p:txBody>
          <a:bodyPr/>
          <a:lstStyle/>
          <a:p>
            <a:pPr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6179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3200400" y="762000"/>
            <a:ext cx="3048000" cy="544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+mj-lt"/>
                <a:cs typeface="Arial" charset="0"/>
              </a:rPr>
              <a:t>INSULAR LIFE HEALTH CARE INC.</a:t>
            </a:r>
          </a:p>
          <a:p>
            <a:pPr>
              <a:defRPr/>
            </a:pP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+mj-lt"/>
                <a:cs typeface="Arial" charset="0"/>
              </a:rPr>
              <a:t>ITALIANNI’S AYALA GREENBELT</a:t>
            </a:r>
          </a:p>
          <a:p>
            <a:pPr>
              <a:defRPr/>
            </a:pP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+mj-lt"/>
                <a:cs typeface="Arial" charset="0"/>
              </a:rPr>
              <a:t>JB MUSIC AND SPORTS</a:t>
            </a:r>
          </a:p>
          <a:p>
            <a:pPr>
              <a:defRPr/>
            </a:pP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+mj-lt"/>
                <a:cs typeface="Arial" charset="0"/>
              </a:rPr>
              <a:t>JLR CONSTRUCTION &amp; AGGREGATES </a:t>
            </a:r>
          </a:p>
          <a:p>
            <a:pPr>
              <a:defRPr/>
            </a:pP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+mj-lt"/>
                <a:cs typeface="Arial" charset="0"/>
              </a:rPr>
              <a:t>JULIE’S FRANCHISE CORP</a:t>
            </a:r>
          </a:p>
          <a:p>
            <a:pPr>
              <a:defRPr/>
            </a:pP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+mj-lt"/>
                <a:cs typeface="Arial" charset="0"/>
              </a:rPr>
              <a:t>KAW &amp; UNSON THE ANIMAL HOUSE</a:t>
            </a:r>
          </a:p>
          <a:p>
            <a:pPr>
              <a:defRPr/>
            </a:pP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+mj-lt"/>
                <a:cs typeface="Arial" charset="0"/>
              </a:rPr>
              <a:t>LACSON AND LACSON INSURANCE </a:t>
            </a:r>
          </a:p>
          <a:p>
            <a:pPr>
              <a:defRPr/>
            </a:pP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+mj-lt"/>
                <a:cs typeface="Arial" charset="0"/>
              </a:rPr>
              <a:t>     BROKERS,INC.</a:t>
            </a:r>
          </a:p>
          <a:p>
            <a:pPr>
              <a:defRPr/>
            </a:pP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+mj-lt"/>
                <a:cs typeface="Arial" charset="0"/>
              </a:rPr>
              <a:t>LEXMARK INTL (PHILS.) INC.</a:t>
            </a:r>
          </a:p>
          <a:p>
            <a:pPr>
              <a:defRPr/>
            </a:pP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+mj-lt"/>
                <a:cs typeface="Arial" charset="0"/>
              </a:rPr>
              <a:t>LOYOLA PLANS CONSOLIDATED INC.</a:t>
            </a:r>
          </a:p>
          <a:p>
            <a:pPr>
              <a:defRPr/>
            </a:pP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+mj-lt"/>
                <a:cs typeface="Arial" charset="0"/>
              </a:rPr>
              <a:t>MACTAN DOCTORS’ HOSPITAL INC</a:t>
            </a:r>
          </a:p>
          <a:p>
            <a:pPr>
              <a:defRPr/>
            </a:pP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+mj-lt"/>
                <a:cs typeface="Arial" charset="0"/>
              </a:rPr>
              <a:t>MAKATI MEDICAL CENTER FAMILY</a:t>
            </a:r>
          </a:p>
          <a:p>
            <a:pPr>
              <a:defRPr/>
            </a:pP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+mj-lt"/>
                <a:cs typeface="Arial" charset="0"/>
              </a:rPr>
              <a:t>MANILA ADVENTIST MEDICAL  </a:t>
            </a:r>
          </a:p>
          <a:p>
            <a:pPr>
              <a:defRPr/>
            </a:pP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+mj-lt"/>
                <a:cs typeface="Arial" charset="0"/>
              </a:rPr>
              <a:t>    CENTER</a:t>
            </a:r>
          </a:p>
          <a:p>
            <a:pPr>
              <a:defRPr/>
            </a:pP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+mj-lt"/>
                <a:cs typeface="Arial" charset="0"/>
              </a:rPr>
              <a:t>MANILA POLO CLUB</a:t>
            </a:r>
          </a:p>
          <a:p>
            <a:pPr>
              <a:defRPr/>
            </a:pP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+mj-lt"/>
                <a:cs typeface="Arial" charset="0"/>
              </a:rPr>
              <a:t>MAPFRE INSULAR INSURANCE CORP MCCANN WORLDGROUP PHILS.</a:t>
            </a:r>
          </a:p>
          <a:p>
            <a:pPr>
              <a:defRPr/>
            </a:pP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+mj-lt"/>
                <a:cs typeface="Arial" charset="0"/>
              </a:rPr>
              <a:t>METALCREST INCORPORATED</a:t>
            </a:r>
          </a:p>
          <a:p>
            <a:pPr>
              <a:defRPr/>
            </a:pP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+mj-lt"/>
                <a:cs typeface="Arial" charset="0"/>
              </a:rPr>
              <a:t>NEGROS SUGAR FARMERS </a:t>
            </a:r>
          </a:p>
          <a:p>
            <a:pPr>
              <a:defRPr/>
            </a:pP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+mj-lt"/>
                <a:cs typeface="Arial" charset="0"/>
              </a:rPr>
              <a:t>     MULTIPUPOSE COOPERATIVE</a:t>
            </a:r>
          </a:p>
          <a:p>
            <a:pPr>
              <a:defRPr/>
            </a:pP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+mj-lt"/>
                <a:cs typeface="Arial" charset="0"/>
              </a:rPr>
              <a:t>OEP PHILIPPINES INC</a:t>
            </a:r>
          </a:p>
          <a:p>
            <a:pPr>
              <a:defRPr/>
            </a:pP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+mj-lt"/>
                <a:cs typeface="Arial" charset="0"/>
              </a:rPr>
              <a:t>PALAFOX ASSOCIATES</a:t>
            </a:r>
          </a:p>
          <a:p>
            <a:pPr>
              <a:defRPr/>
            </a:pP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+mj-lt"/>
                <a:cs typeface="Arial" charset="0"/>
              </a:rPr>
              <a:t>PAMPANGA 1 ELECTRIC COOP </a:t>
            </a:r>
          </a:p>
          <a:p>
            <a:pPr>
              <a:defRPr/>
            </a:pP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+mj-lt"/>
                <a:cs typeface="Arial" charset="0"/>
              </a:rPr>
              <a:t>PATIENT CARE CORP</a:t>
            </a:r>
          </a:p>
          <a:p>
            <a:pPr>
              <a:defRPr/>
            </a:pP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+mj-lt"/>
                <a:cs typeface="Arial" charset="0"/>
              </a:rPr>
              <a:t>PIONEER LIFE INC.</a:t>
            </a:r>
          </a:p>
          <a:p>
            <a:pPr>
              <a:defRPr/>
            </a:pP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+mj-lt"/>
                <a:cs typeface="Arial" charset="0"/>
              </a:rPr>
              <a:t>PLDT EMPLOYEES CREDIT COOP INC.</a:t>
            </a:r>
          </a:p>
          <a:p>
            <a:pPr>
              <a:defRPr/>
            </a:pP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+mj-lt"/>
                <a:cs typeface="Arial" charset="0"/>
              </a:rPr>
              <a:t>RAMON ABOITIZ FOUNDATION</a:t>
            </a:r>
          </a:p>
          <a:p>
            <a:pPr>
              <a:defRPr/>
            </a:pP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+mj-lt"/>
                <a:cs typeface="Arial" charset="0"/>
              </a:rPr>
              <a:t>RAMS HOUSE OF WINE INC.</a:t>
            </a:r>
          </a:p>
          <a:p>
            <a:pPr>
              <a:defRPr/>
            </a:pP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+mj-lt"/>
                <a:cs typeface="Arial" charset="0"/>
              </a:rPr>
              <a:t>ROMAN CATHOLIC ARCH OF CEBU</a:t>
            </a:r>
          </a:p>
        </p:txBody>
      </p:sp>
      <p:sp>
        <p:nvSpPr>
          <p:cNvPr id="3" name="Text Box 4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6172200" y="762000"/>
            <a:ext cx="2667000" cy="5632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+mj-lt"/>
                <a:cs typeface="Arial" charset="0"/>
              </a:rPr>
              <a:t>SALES TEAM MARKETING INC.</a:t>
            </a:r>
          </a:p>
          <a:p>
            <a:pPr>
              <a:defRPr/>
            </a:pP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+mj-lt"/>
                <a:cs typeface="Arial" charset="0"/>
              </a:rPr>
              <a:t>SAN BEDA COLLEGE OF </a:t>
            </a:r>
          </a:p>
          <a:p>
            <a:pPr>
              <a:defRPr/>
            </a:pP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+mj-lt"/>
                <a:cs typeface="Arial" charset="0"/>
              </a:rPr>
              <a:t>      ALABANG</a:t>
            </a:r>
          </a:p>
          <a:p>
            <a:pPr>
              <a:defRPr/>
            </a:pP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+mj-lt"/>
                <a:cs typeface="Arial" charset="0"/>
              </a:rPr>
              <a:t>SAN MIGUEL CORP RETIREMENT</a:t>
            </a:r>
          </a:p>
          <a:p>
            <a:pPr>
              <a:defRPr/>
            </a:pP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+mj-lt"/>
                <a:cs typeface="Arial" charset="0"/>
              </a:rPr>
              <a:t>SOUTHERN INDUSTRIAL GASES </a:t>
            </a:r>
          </a:p>
          <a:p>
            <a:pPr>
              <a:defRPr/>
            </a:pP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+mj-lt"/>
                <a:cs typeface="Arial" charset="0"/>
              </a:rPr>
              <a:t>ST. PETER LIFE PLAN</a:t>
            </a:r>
          </a:p>
          <a:p>
            <a:pPr>
              <a:defRPr/>
            </a:pP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+mj-lt"/>
                <a:cs typeface="Arial" charset="0"/>
              </a:rPr>
              <a:t>SUBIC ENERZONE CORP</a:t>
            </a:r>
          </a:p>
          <a:p>
            <a:pPr>
              <a:defRPr/>
            </a:pP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+mj-lt"/>
                <a:cs typeface="Arial" charset="0"/>
              </a:rPr>
              <a:t>SYCIP GORRES AND VELAYO CO</a:t>
            </a:r>
          </a:p>
          <a:p>
            <a:pPr>
              <a:defRPr/>
            </a:pP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+mj-lt"/>
                <a:cs typeface="Arial" charset="0"/>
              </a:rPr>
              <a:t>TECHNOLOGICAL INSTITUTE OF </a:t>
            </a:r>
          </a:p>
          <a:p>
            <a:pPr>
              <a:defRPr/>
            </a:pP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+mj-lt"/>
                <a:cs typeface="Arial" charset="0"/>
              </a:rPr>
              <a:t>     THE PHILIPPINES</a:t>
            </a:r>
          </a:p>
          <a:p>
            <a:pPr>
              <a:defRPr/>
            </a:pP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+mj-lt"/>
                <a:cs typeface="Arial" charset="0"/>
              </a:rPr>
              <a:t>THE AMALGAMATED TRADING </a:t>
            </a:r>
          </a:p>
          <a:p>
            <a:pPr>
              <a:defRPr/>
            </a:pP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+mj-lt"/>
                <a:cs typeface="Arial" charset="0"/>
              </a:rPr>
              <a:t>     CENTER</a:t>
            </a:r>
          </a:p>
          <a:p>
            <a:pPr>
              <a:defRPr/>
            </a:pP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+mj-lt"/>
                <a:cs typeface="Arial" charset="0"/>
              </a:rPr>
              <a:t>THE ZUELLIG FOUNDATION</a:t>
            </a:r>
          </a:p>
          <a:p>
            <a:pPr>
              <a:defRPr/>
            </a:pP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+mj-lt"/>
                <a:cs typeface="Arial" charset="0"/>
              </a:rPr>
              <a:t>UNIOIL PETROLEUM PHIL INC.</a:t>
            </a:r>
          </a:p>
          <a:p>
            <a:pPr>
              <a:defRPr/>
            </a:pP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+mj-lt"/>
                <a:cs typeface="Arial" charset="0"/>
              </a:rPr>
              <a:t>UNIVERSITY OF BAGUIO</a:t>
            </a:r>
          </a:p>
          <a:p>
            <a:pPr>
              <a:defRPr/>
            </a:pP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+mj-lt"/>
                <a:cs typeface="Arial" charset="0"/>
              </a:rPr>
              <a:t>UNIVERSITY OF ST. LASALLE </a:t>
            </a:r>
          </a:p>
          <a:p>
            <a:pPr>
              <a:defRPr/>
            </a:pP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+mj-lt"/>
                <a:cs typeface="Arial" charset="0"/>
              </a:rPr>
              <a:t>        (BACOLOD)</a:t>
            </a:r>
          </a:p>
          <a:p>
            <a:pPr>
              <a:defRPr/>
            </a:pP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+mj-lt"/>
                <a:cs typeface="Arial" charset="0"/>
              </a:rPr>
              <a:t>VALUE CARE HEALTH SYSTEMS</a:t>
            </a:r>
          </a:p>
          <a:p>
            <a:pPr>
              <a:defRPr/>
            </a:pP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+mj-lt"/>
                <a:cs typeface="Arial" charset="0"/>
              </a:rPr>
              <a:t>V CUSTOMER SERVICES INDIA </a:t>
            </a:r>
          </a:p>
          <a:p>
            <a:pPr>
              <a:defRPr/>
            </a:pP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+mj-lt"/>
                <a:cs typeface="Arial" charset="0"/>
              </a:rPr>
              <a:t>        PVT. LTD</a:t>
            </a:r>
          </a:p>
          <a:p>
            <a:pPr>
              <a:defRPr/>
            </a:pP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+mj-lt"/>
                <a:cs typeface="Arial" charset="0"/>
              </a:rPr>
              <a:t>VICTORY CHRISTIAN </a:t>
            </a:r>
          </a:p>
          <a:p>
            <a:pPr>
              <a:defRPr/>
            </a:pP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+mj-lt"/>
                <a:cs typeface="Arial" charset="0"/>
              </a:rPr>
              <a:t>       FELLOWSHIP</a:t>
            </a:r>
          </a:p>
          <a:p>
            <a:pPr>
              <a:defRPr/>
            </a:pP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+mj-lt"/>
                <a:cs typeface="Arial" charset="0"/>
              </a:rPr>
              <a:t>VIRLANIE FOUNDATION INC</a:t>
            </a:r>
          </a:p>
          <a:p>
            <a:pPr>
              <a:defRPr/>
            </a:pP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+mj-lt"/>
                <a:cs typeface="Arial" charset="0"/>
              </a:rPr>
              <a:t>WATERFRONT CEBU CITY </a:t>
            </a:r>
          </a:p>
          <a:p>
            <a:pPr>
              <a:defRPr/>
            </a:pP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+mj-lt"/>
                <a:cs typeface="Arial" charset="0"/>
              </a:rPr>
              <a:t>WESTERN WATS PHILIPPINES</a:t>
            </a:r>
          </a:p>
          <a:p>
            <a:pPr>
              <a:defRPr/>
            </a:pP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+mj-lt"/>
                <a:cs typeface="Arial" charset="0"/>
              </a:rPr>
              <a:t>WDC FINANCE CORPORATION</a:t>
            </a:r>
          </a:p>
          <a:p>
            <a:pPr>
              <a:defRPr/>
            </a:pP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+mj-lt"/>
                <a:cs typeface="Arial" charset="0"/>
              </a:rPr>
              <a:t>WORLD CITI INC.</a:t>
            </a:r>
          </a:p>
          <a:p>
            <a:pPr>
              <a:defRPr/>
            </a:pP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+mj-lt"/>
                <a:cs typeface="Arial" charset="0"/>
              </a:rPr>
              <a:t>YELLOW CAB FOOD CORP</a:t>
            </a:r>
          </a:p>
          <a:p>
            <a:pPr>
              <a:defRPr/>
            </a:pP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+mj-lt"/>
                <a:cs typeface="Arial" charset="0"/>
              </a:rPr>
              <a:t>YOKOHAMA TIRE PHILIPPINES</a:t>
            </a:r>
          </a:p>
          <a:p>
            <a:pPr>
              <a:defRPr/>
            </a:pPr>
            <a:endParaRPr lang="en-US" sz="1200" b="1" dirty="0">
              <a:solidFill>
                <a:schemeClr val="bg1">
                  <a:lumMod val="75000"/>
                </a:schemeClr>
              </a:solidFill>
              <a:latin typeface="+mj-lt"/>
              <a:cs typeface="Arial" charset="0"/>
            </a:endParaRPr>
          </a:p>
        </p:txBody>
      </p:sp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228600" y="762000"/>
            <a:ext cx="3200400" cy="544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defRPr/>
            </a:pP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+mj-lt"/>
                <a:cs typeface="Arial" charset="0"/>
              </a:rPr>
              <a:t>A S POWERTECH CORPORATION</a:t>
            </a:r>
          </a:p>
          <a:p>
            <a:pPr>
              <a:defRPr/>
            </a:pP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+mj-lt"/>
                <a:cs typeface="Arial" charset="0"/>
              </a:rPr>
              <a:t>ABS CBN FILM PRODUCTIONS INC.</a:t>
            </a:r>
          </a:p>
          <a:p>
            <a:pPr>
              <a:defRPr/>
            </a:pP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+mj-lt"/>
                <a:cs typeface="Arial" charset="0"/>
              </a:rPr>
              <a:t>ACE PACKAGING CORPORATION</a:t>
            </a:r>
          </a:p>
          <a:p>
            <a:pPr>
              <a:defRPr/>
            </a:pP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+mj-lt"/>
                <a:cs typeface="Arial" charset="0"/>
              </a:rPr>
              <a:t>ADAMSON-OZANAM EDUCATIONAL </a:t>
            </a:r>
          </a:p>
          <a:p>
            <a:pPr>
              <a:defRPr/>
            </a:pP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+mj-lt"/>
                <a:cs typeface="Arial" charset="0"/>
              </a:rPr>
              <a:t>AMERICAN CHAMBER OF COMMERCE</a:t>
            </a:r>
          </a:p>
          <a:p>
            <a:pPr>
              <a:defRPr/>
            </a:pP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+mj-lt"/>
                <a:cs typeface="Arial" charset="0"/>
              </a:rPr>
              <a:t>AMWAY PHILIPPINES</a:t>
            </a:r>
          </a:p>
          <a:p>
            <a:pPr>
              <a:defRPr/>
            </a:pP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+mj-lt"/>
                <a:cs typeface="Arial" charset="0"/>
              </a:rPr>
              <a:t>ANDOK’S LITSON CORP</a:t>
            </a:r>
          </a:p>
          <a:p>
            <a:pPr>
              <a:defRPr/>
            </a:pP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+mj-lt"/>
                <a:cs typeface="Arial" charset="0"/>
              </a:rPr>
              <a:t>ASIAN HOSPITAL INC</a:t>
            </a:r>
          </a:p>
          <a:p>
            <a:pPr>
              <a:defRPr/>
            </a:pP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+mj-lt"/>
                <a:cs typeface="Arial" charset="0"/>
              </a:rPr>
              <a:t>BISTRO ITALIANO CORPORATION</a:t>
            </a:r>
          </a:p>
          <a:p>
            <a:pPr>
              <a:defRPr/>
            </a:pP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+mj-lt"/>
                <a:cs typeface="Arial" charset="0"/>
              </a:rPr>
              <a:t>BLUE CROSS HEALTHCARE</a:t>
            </a:r>
          </a:p>
          <a:p>
            <a:pPr>
              <a:defRPr/>
            </a:pP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+mj-lt"/>
                <a:cs typeface="Arial" charset="0"/>
              </a:rPr>
              <a:t>BRANDERS.COM (PHILS) INC.</a:t>
            </a:r>
          </a:p>
          <a:p>
            <a:pPr>
              <a:defRPr/>
            </a:pP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+mj-lt"/>
                <a:cs typeface="Arial" charset="0"/>
              </a:rPr>
              <a:t>BRIGHTSTAR LOGISTICS PHILS PTE</a:t>
            </a:r>
          </a:p>
          <a:p>
            <a:pPr>
              <a:defRPr/>
            </a:pP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+mj-lt"/>
                <a:cs typeface="Arial" charset="0"/>
              </a:rPr>
              <a:t>CAPITOL MEDICAL CENTER</a:t>
            </a:r>
          </a:p>
          <a:p>
            <a:pPr>
              <a:defRPr/>
            </a:pP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+mj-lt"/>
                <a:cs typeface="Arial" charset="0"/>
              </a:rPr>
              <a:t>CARITAS HEALTHSHIELD INC.</a:t>
            </a:r>
          </a:p>
          <a:p>
            <a:pPr>
              <a:defRPr/>
            </a:pP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+mj-lt"/>
                <a:cs typeface="Arial" charset="0"/>
              </a:rPr>
              <a:t>CHIYODA PHILS CORPORATION</a:t>
            </a:r>
          </a:p>
          <a:p>
            <a:pPr>
              <a:defRPr/>
            </a:pP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+mj-lt"/>
                <a:cs typeface="Arial" charset="0"/>
              </a:rPr>
              <a:t>CREW ASIA INC.</a:t>
            </a:r>
          </a:p>
          <a:p>
            <a:pPr>
              <a:defRPr/>
            </a:pP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+mj-lt"/>
                <a:cs typeface="Arial" charset="0"/>
              </a:rPr>
              <a:t>DASH ENGINEERING PHILIPPINES</a:t>
            </a:r>
          </a:p>
          <a:p>
            <a:pPr>
              <a:defRPr/>
            </a:pP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+mj-lt"/>
                <a:cs typeface="Arial" charset="0"/>
              </a:rPr>
              <a:t>DE LA SALLE ALUMNI INC</a:t>
            </a:r>
          </a:p>
          <a:p>
            <a:pPr>
              <a:defRPr/>
            </a:pP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+mj-lt"/>
                <a:cs typeface="Arial" charset="0"/>
              </a:rPr>
              <a:t>DIOCESE OF BAGUIO</a:t>
            </a:r>
          </a:p>
          <a:p>
            <a:pPr>
              <a:defRPr/>
            </a:pP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+mj-lt"/>
                <a:cs typeface="Arial" charset="0"/>
              </a:rPr>
              <a:t>ENPRIZE HOLDING INC.</a:t>
            </a:r>
          </a:p>
          <a:p>
            <a:pPr>
              <a:defRPr/>
            </a:pP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+mj-lt"/>
                <a:cs typeface="Arial" charset="0"/>
              </a:rPr>
              <a:t>EVER BILENA COSMETICS INC.</a:t>
            </a:r>
          </a:p>
          <a:p>
            <a:pPr>
              <a:defRPr/>
            </a:pP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+mj-lt"/>
                <a:cs typeface="Arial" charset="0"/>
              </a:rPr>
              <a:t>FAIRCHILD SEMICONDUCTOR PHILS </a:t>
            </a:r>
          </a:p>
          <a:p>
            <a:pPr>
              <a:defRPr/>
            </a:pP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+mj-lt"/>
                <a:cs typeface="Arial" charset="0"/>
              </a:rPr>
              <a:t>FARMACIA FATIMA</a:t>
            </a:r>
          </a:p>
          <a:p>
            <a:pPr>
              <a:defRPr/>
            </a:pP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+mj-lt"/>
                <a:cs typeface="Arial" charset="0"/>
              </a:rPr>
              <a:t>FERN INC.</a:t>
            </a:r>
          </a:p>
          <a:p>
            <a:pPr>
              <a:defRPr/>
            </a:pP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+mj-lt"/>
                <a:cs typeface="Arial" charset="0"/>
              </a:rPr>
              <a:t>FREEWAY MOTOR SALES</a:t>
            </a:r>
          </a:p>
          <a:p>
            <a:pPr>
              <a:defRPr/>
            </a:pP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+mj-lt"/>
                <a:cs typeface="Arial" charset="0"/>
              </a:rPr>
              <a:t>GSIS PROVIDENT FUND</a:t>
            </a:r>
          </a:p>
          <a:p>
            <a:pPr>
              <a:defRPr/>
            </a:pP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+mj-lt"/>
                <a:cs typeface="Arial" charset="0"/>
              </a:rPr>
              <a:t>HYATT HOTEL AND CASINO MANILA</a:t>
            </a:r>
          </a:p>
          <a:p>
            <a:pPr>
              <a:defRPr/>
            </a:pP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+mj-lt"/>
                <a:cs typeface="Arial" charset="0"/>
              </a:rPr>
              <a:t>INFORMATION GATEWAY</a:t>
            </a:r>
          </a:p>
          <a:p>
            <a:pPr>
              <a:defRPr/>
            </a:pPr>
            <a:r>
              <a:rPr lang="en-US" sz="1200" b="1" dirty="0">
                <a:solidFill>
                  <a:schemeClr val="bg1">
                    <a:lumMod val="75000"/>
                  </a:schemeClr>
                </a:solidFill>
                <a:latin typeface="+mj-lt"/>
                <a:cs typeface="Arial" charset="0"/>
              </a:rPr>
              <a:t>INTL PHARMACEUTICAL INC</a:t>
            </a:r>
          </a:p>
        </p:txBody>
      </p:sp>
      <p:sp>
        <p:nvSpPr>
          <p:cNvPr id="5" name="Text Box 8"/>
          <p:cNvSpPr txBox="1">
            <a:spLocks noChangeArrowheads="1"/>
          </p:cNvSpPr>
          <p:nvPr/>
        </p:nvSpPr>
        <p:spPr bwMode="auto">
          <a:xfrm>
            <a:off x="7756525" y="6183313"/>
            <a:ext cx="1074738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000" b="1" i="1" dirty="0">
                <a:solidFill>
                  <a:schemeClr val="bg1"/>
                </a:solidFill>
                <a:latin typeface="+mj-lt"/>
                <a:cs typeface="Arial" charset="0"/>
              </a:rPr>
              <a:t>As of Oct 2010</a:t>
            </a:r>
          </a:p>
        </p:txBody>
      </p:sp>
      <p:pic>
        <p:nvPicPr>
          <p:cNvPr id="6" name="Picture 9" descr="logo">
            <a:hlinkClick r:id="rId3" action="ppaction://hlinksldjump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219200"/>
            <a:ext cx="2590800" cy="981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10" descr="ABSCB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9500" y="2409825"/>
            <a:ext cx="1905000" cy="1019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11" descr="spglogo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3429000"/>
            <a:ext cx="2714625" cy="65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12" descr="AcePack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3886200"/>
            <a:ext cx="2733675" cy="1152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3" descr="subic enerzone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295400"/>
            <a:ext cx="2533650" cy="70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7">
            <a:hlinkClick r:id="rId3" action="ppaction://hlinksldjump"/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6888" y="4495800"/>
            <a:ext cx="2805112" cy="1100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 Box 14">
            <a:hlinkClick r:id="rId3" action="ppaction://hlinksldjump"/>
          </p:cNvPr>
          <p:cNvSpPr txBox="1">
            <a:spLocks noChangeArrowheads="1"/>
          </p:cNvSpPr>
          <p:nvPr/>
        </p:nvSpPr>
        <p:spPr bwMode="auto">
          <a:xfrm>
            <a:off x="1708150" y="2057400"/>
            <a:ext cx="5727700" cy="2432050"/>
          </a:xfrm>
          <a:prstGeom prst="rect">
            <a:avLst/>
          </a:prstGeom>
          <a:solidFill>
            <a:srgbClr val="002060"/>
          </a:solidFill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algn="ctr">
              <a:defRPr/>
            </a:pPr>
            <a:endParaRPr lang="en-US" sz="3600" b="1" dirty="0">
              <a:solidFill>
                <a:srgbClr val="FF66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charset="0"/>
            </a:endParaRPr>
          </a:p>
          <a:p>
            <a:pPr algn="ctr">
              <a:defRPr/>
            </a:pPr>
            <a:r>
              <a:rPr lang="en-US" sz="3600" b="1" dirty="0">
                <a:solidFill>
                  <a:srgbClr val="FF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charset="0"/>
              </a:rPr>
              <a:t>More than </a:t>
            </a:r>
            <a:r>
              <a:rPr lang="en-US" sz="4400" b="1" dirty="0">
                <a:solidFill>
                  <a:srgbClr val="FF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charset="0"/>
              </a:rPr>
              <a:t>3,700</a:t>
            </a:r>
            <a:r>
              <a:rPr lang="en-US" sz="3600" b="1" dirty="0">
                <a:solidFill>
                  <a:srgbClr val="FF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charset="0"/>
              </a:rPr>
              <a:t> Clients </a:t>
            </a:r>
          </a:p>
          <a:p>
            <a:pPr algn="ctr">
              <a:defRPr/>
            </a:pPr>
            <a:r>
              <a:rPr lang="en-US" sz="3600" b="1" dirty="0">
                <a:solidFill>
                  <a:srgbClr val="FF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cs typeface="Arial" charset="0"/>
              </a:rPr>
              <a:t> and Growing!!!</a:t>
            </a:r>
          </a:p>
          <a:p>
            <a:pPr algn="ctr">
              <a:defRPr/>
            </a:pPr>
            <a:endParaRPr lang="en-US" sz="3600" b="1" dirty="0">
              <a:solidFill>
                <a:srgbClr val="FF66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cs typeface="Arial" charset="0"/>
            </a:endParaRPr>
          </a:p>
        </p:txBody>
      </p:sp>
      <p:sp>
        <p:nvSpPr>
          <p:cNvPr id="13" name="Rectangle 12">
            <a:hlinkClick r:id="rId3" action="ppaction://hlinksldjump"/>
          </p:cNvPr>
          <p:cNvSpPr/>
          <p:nvPr/>
        </p:nvSpPr>
        <p:spPr>
          <a:xfrm>
            <a:off x="166688" y="191069"/>
            <a:ext cx="8854481" cy="647643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14" name="Picture 13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0432" y="182823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749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7" name="Content Placeholder 4" descr="businessdep.png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30313" y="3167063"/>
            <a:ext cx="6627812" cy="2935287"/>
          </a:xfrm>
        </p:spPr>
      </p:pic>
      <p:sp>
        <p:nvSpPr>
          <p:cNvPr id="34818" name="Content Placeholder 2"/>
          <p:cNvSpPr txBox="1">
            <a:spLocks/>
          </p:cNvSpPr>
          <p:nvPr/>
        </p:nvSpPr>
        <p:spPr bwMode="auto">
          <a:xfrm>
            <a:off x="441325" y="1235075"/>
            <a:ext cx="8520113" cy="2789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>
              <a:buFont typeface="Arial" panose="020B0604020202020204" pitchFamily="34" charset="0"/>
              <a:buNone/>
            </a:pPr>
            <a:r>
              <a:rPr lang="en-US" sz="3100" b="1">
                <a:solidFill>
                  <a:srgbClr val="000066"/>
                </a:solidFill>
                <a:cs typeface="Arial" panose="020B0604020202020204" pitchFamily="34" charset="0"/>
              </a:rPr>
              <a:t>UnionBank Business Deposits</a:t>
            </a:r>
          </a:p>
          <a:p>
            <a:pPr>
              <a:buFont typeface="Arial" panose="020B0604020202020204" pitchFamily="34" charset="0"/>
              <a:buNone/>
            </a:pPr>
            <a:endParaRPr lang="en-US" sz="3100">
              <a:solidFill>
                <a:srgbClr val="0D0D0D"/>
              </a:solidFill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None/>
            </a:pPr>
            <a:r>
              <a:rPr lang="en-US" sz="2600">
                <a:solidFill>
                  <a:srgbClr val="0D0D0D"/>
                </a:solidFill>
                <a:cs typeface="Arial" panose="020B0604020202020204" pitchFamily="34" charset="0"/>
              </a:rPr>
              <a:t>	</a:t>
            </a:r>
          </a:p>
          <a:p>
            <a:pPr>
              <a:buFont typeface="Arial" panose="020B0604020202020204" pitchFamily="34" charset="0"/>
              <a:buNone/>
            </a:pPr>
            <a:endParaRPr lang="en-US" sz="3200"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None/>
            </a:pPr>
            <a:endParaRPr lang="en-US" sz="2800">
              <a:cs typeface="Arial" panose="020B0604020202020204" pitchFamily="34" charset="0"/>
            </a:endParaRPr>
          </a:p>
        </p:txBody>
      </p:sp>
      <p:sp>
        <p:nvSpPr>
          <p:cNvPr id="34819" name="TextBox 2"/>
          <p:cNvSpPr txBox="1">
            <a:spLocks noChangeArrowheads="1"/>
          </p:cNvSpPr>
          <p:nvPr/>
        </p:nvSpPr>
        <p:spPr bwMode="auto">
          <a:xfrm>
            <a:off x="954088" y="1871663"/>
            <a:ext cx="7654925" cy="1570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>
                <a:solidFill>
                  <a:srgbClr val="0D0D0D"/>
                </a:solidFill>
                <a:cs typeface="Arial" panose="020B0604020202020204" pitchFamily="34" charset="0"/>
              </a:rPr>
              <a:t>is a </a:t>
            </a:r>
            <a:r>
              <a:rPr lang="en-US" b="1">
                <a:solidFill>
                  <a:srgbClr val="0D0D0D"/>
                </a:solidFill>
                <a:cs typeface="Arial" panose="020B0604020202020204" pitchFamily="34" charset="0"/>
              </a:rPr>
              <a:t>multi-channel collection facility </a:t>
            </a:r>
            <a:r>
              <a:rPr lang="en-US">
                <a:solidFill>
                  <a:srgbClr val="0D0D0D"/>
                </a:solidFill>
                <a:cs typeface="Arial" panose="020B0604020202020204" pitchFamily="34" charset="0"/>
              </a:rPr>
              <a:t>accept payments</a:t>
            </a:r>
            <a:r>
              <a:rPr lang="en-US" b="1">
                <a:solidFill>
                  <a:srgbClr val="0D0D0D"/>
                </a:solidFill>
                <a:cs typeface="Arial" panose="020B0604020202020204" pitchFamily="34" charset="0"/>
              </a:rPr>
              <a:t> </a:t>
            </a:r>
            <a:r>
              <a:rPr lang="en-US">
                <a:solidFill>
                  <a:srgbClr val="0D0D0D"/>
                </a:solidFill>
                <a:cs typeface="Arial" panose="020B0604020202020204" pitchFamily="34" charset="0"/>
              </a:rPr>
              <a:t>from corporate customers and sales agents </a:t>
            </a:r>
          </a:p>
          <a:p>
            <a:pPr eaLnBrk="1" hangingPunct="1"/>
            <a:r>
              <a:rPr lang="en-US" b="1">
                <a:solidFill>
                  <a:srgbClr val="0D0D0D"/>
                </a:solidFill>
                <a:cs typeface="Arial" panose="020B0604020202020204" pitchFamily="34" charset="0"/>
              </a:rPr>
              <a:t>anytime, anywhere</a:t>
            </a:r>
            <a:r>
              <a:rPr lang="en-US">
                <a:solidFill>
                  <a:srgbClr val="0D0D0D"/>
                </a:solidFill>
                <a:cs typeface="Arial" panose="020B0604020202020204" pitchFamily="34" charset="0"/>
              </a:rPr>
              <a:t>.</a:t>
            </a:r>
          </a:p>
          <a:p>
            <a:pPr eaLnBrk="1" hangingPunct="1"/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 flipV="1">
            <a:off x="541338" y="1811338"/>
            <a:ext cx="7862887" cy="19050"/>
          </a:xfrm>
          <a:prstGeom prst="line">
            <a:avLst/>
          </a:prstGeom>
          <a:ln w="9525" cmpd="sng">
            <a:solidFill>
              <a:srgbClr val="00006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4789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23"/>
          <p:cNvSpPr txBox="1">
            <a:spLocks noChangeArrowheads="1"/>
          </p:cNvSpPr>
          <p:nvPr/>
        </p:nvSpPr>
        <p:spPr bwMode="auto">
          <a:xfrm>
            <a:off x="872693" y="5343943"/>
            <a:ext cx="7544737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>
            <a:spAutoFit/>
          </a:bodyPr>
          <a:lstStyle/>
          <a:p>
            <a:pPr marL="342900" indent="-342900" algn="ctr">
              <a:spcBef>
                <a:spcPct val="20000"/>
              </a:spcBef>
              <a:buFont typeface="Arial"/>
              <a:buChar char="•"/>
              <a:defRPr/>
            </a:pPr>
            <a:r>
              <a:rPr lang="en-US" sz="2200" b="1" dirty="0">
                <a:solidFill>
                  <a:srgbClr val="C0504D"/>
                </a:solidFill>
                <a:latin typeface="Arial"/>
                <a:ea typeface="+mn-ea"/>
                <a:cs typeface="Arial"/>
              </a:rPr>
              <a:t>CONVENIENT SETTLEMENT OF PAYMENTS</a:t>
            </a:r>
          </a:p>
        </p:txBody>
      </p:sp>
      <p:sp>
        <p:nvSpPr>
          <p:cNvPr id="5" name="Text Box 23"/>
          <p:cNvSpPr txBox="1">
            <a:spLocks noChangeArrowheads="1"/>
          </p:cNvSpPr>
          <p:nvPr/>
        </p:nvSpPr>
        <p:spPr bwMode="auto">
          <a:xfrm>
            <a:off x="721998" y="5738056"/>
            <a:ext cx="7948386" cy="430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txBody>
          <a:bodyPr>
            <a:spAutoFit/>
          </a:bodyPr>
          <a:lstStyle/>
          <a:p>
            <a:pPr marL="342900" indent="-342900" algn="ctr">
              <a:spcBef>
                <a:spcPct val="20000"/>
              </a:spcBef>
              <a:buFont typeface="Arial"/>
              <a:buChar char="•"/>
              <a:defRPr/>
            </a:pPr>
            <a:r>
              <a:rPr lang="en-US" sz="2200" b="1" dirty="0">
                <a:solidFill>
                  <a:srgbClr val="C0504D"/>
                </a:solidFill>
                <a:latin typeface="Arial"/>
                <a:ea typeface="+mn-ea"/>
                <a:cs typeface="Arial"/>
              </a:rPr>
              <a:t>CLEAR THE QUEUES AND FREE UP RESOURCES</a:t>
            </a:r>
          </a:p>
        </p:txBody>
      </p:sp>
      <p:pic>
        <p:nvPicPr>
          <p:cNvPr id="9" name="Picture 37" descr="branch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6" t="7295" r="2777" b="8815"/>
          <a:stretch>
            <a:fillRect/>
          </a:stretch>
        </p:blipFill>
        <p:spPr bwMode="auto">
          <a:xfrm>
            <a:off x="4816475" y="2559050"/>
            <a:ext cx="2320925" cy="1616075"/>
          </a:xfrm>
          <a:prstGeom prst="rect">
            <a:avLst/>
          </a:prstGeom>
          <a:noFill/>
          <a:ln>
            <a:noFill/>
          </a:ln>
          <a:effectLst>
            <a:outerShdw blurRad="50800" dist="38100" dir="5400000" algn="t" rotWithShape="0">
              <a:srgbClr val="808080">
                <a:alpha val="39998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2" t="8551" r="50890" b="7350"/>
          <a:stretch>
            <a:fillRect/>
          </a:stretch>
        </p:blipFill>
        <p:spPr bwMode="auto">
          <a:xfrm>
            <a:off x="2174875" y="2573338"/>
            <a:ext cx="2386013" cy="1641475"/>
          </a:xfrm>
          <a:prstGeom prst="rect">
            <a:avLst/>
          </a:prstGeom>
          <a:noFill/>
          <a:ln>
            <a:noFill/>
          </a:ln>
          <a:effectLst>
            <a:outerShdw blurRad="63500" dist="38100" dir="5400000" algn="t" rotWithShape="0">
              <a:srgbClr val="000000">
                <a:alpha val="39999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Content Placeholder 2"/>
          <p:cNvSpPr>
            <a:spLocks noGrp="1"/>
          </p:cNvSpPr>
          <p:nvPr>
            <p:ph sz="half" idx="2"/>
          </p:nvPr>
        </p:nvSpPr>
        <p:spPr>
          <a:xfrm>
            <a:off x="512763" y="908050"/>
            <a:ext cx="8153400" cy="1204913"/>
          </a:xfrm>
        </p:spPr>
        <p:txBody>
          <a:bodyPr/>
          <a:lstStyle/>
          <a:p>
            <a:pPr marL="0" indent="0" algn="ctr">
              <a:spcBef>
                <a:spcPts val="0"/>
              </a:spcBef>
              <a:buFont typeface="Arial" charset="0"/>
              <a:buNone/>
              <a:defRPr/>
            </a:pPr>
            <a:r>
              <a:rPr lang="en-US" sz="32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Arial"/>
                <a:ea typeface="+mn-ea"/>
                <a:cs typeface="Arial"/>
              </a:rPr>
              <a:t>Multi-Channel Collection Facility: </a:t>
            </a:r>
          </a:p>
        </p:txBody>
      </p:sp>
      <p:pic>
        <p:nvPicPr>
          <p:cNvPr id="36874" name="Picture 5" descr="atm copy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163" y="2143125"/>
            <a:ext cx="2236788" cy="2333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75" name="TextBox 4"/>
          <p:cNvSpPr txBox="1">
            <a:spLocks noChangeArrowheads="1"/>
          </p:cNvSpPr>
          <p:nvPr/>
        </p:nvSpPr>
        <p:spPr bwMode="auto">
          <a:xfrm>
            <a:off x="1235075" y="1541463"/>
            <a:ext cx="6677025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sz="2200"/>
              <a:t>Receive collections and payment via our 4 channels</a:t>
            </a:r>
          </a:p>
        </p:txBody>
      </p:sp>
      <p:pic>
        <p:nvPicPr>
          <p:cNvPr id="36876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4250" y="2438400"/>
            <a:ext cx="1570038" cy="1952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5" name="Straight Connector 14"/>
          <p:cNvCxnSpPr/>
          <p:nvPr/>
        </p:nvCxnSpPr>
        <p:spPr>
          <a:xfrm flipV="1">
            <a:off x="649288" y="1524000"/>
            <a:ext cx="7861300" cy="19050"/>
          </a:xfrm>
          <a:prstGeom prst="line">
            <a:avLst/>
          </a:prstGeom>
          <a:ln w="952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878" name="TextBox 9"/>
          <p:cNvSpPr txBox="1">
            <a:spLocks noChangeArrowheads="1"/>
          </p:cNvSpPr>
          <p:nvPr/>
        </p:nvSpPr>
        <p:spPr bwMode="auto">
          <a:xfrm>
            <a:off x="706438" y="4459288"/>
            <a:ext cx="7953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sz="1800" b="1"/>
              <a:t>ATMs</a:t>
            </a:r>
          </a:p>
        </p:txBody>
      </p:sp>
      <p:sp>
        <p:nvSpPr>
          <p:cNvPr id="36879" name="TextBox 11"/>
          <p:cNvSpPr txBox="1">
            <a:spLocks noChangeArrowheads="1"/>
          </p:cNvSpPr>
          <p:nvPr/>
        </p:nvSpPr>
        <p:spPr bwMode="auto">
          <a:xfrm>
            <a:off x="2844800" y="4483100"/>
            <a:ext cx="103028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sz="1800" b="1"/>
              <a:t>Internet</a:t>
            </a:r>
          </a:p>
        </p:txBody>
      </p:sp>
      <p:sp>
        <p:nvSpPr>
          <p:cNvPr id="36880" name="TextBox 13"/>
          <p:cNvSpPr txBox="1">
            <a:spLocks noChangeArrowheads="1"/>
          </p:cNvSpPr>
          <p:nvPr/>
        </p:nvSpPr>
        <p:spPr bwMode="auto">
          <a:xfrm>
            <a:off x="7566025" y="4505325"/>
            <a:ext cx="10826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sz="1800" b="1"/>
              <a:t>UMobile</a:t>
            </a:r>
          </a:p>
        </p:txBody>
      </p:sp>
      <p:sp>
        <p:nvSpPr>
          <p:cNvPr id="36881" name="TextBox 11"/>
          <p:cNvSpPr txBox="1">
            <a:spLocks noChangeArrowheads="1"/>
          </p:cNvSpPr>
          <p:nvPr/>
        </p:nvSpPr>
        <p:spPr bwMode="auto">
          <a:xfrm>
            <a:off x="5602288" y="4484688"/>
            <a:ext cx="67151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en-US" sz="1800" b="1"/>
              <a:t>OTC</a:t>
            </a:r>
          </a:p>
        </p:txBody>
      </p:sp>
    </p:spTree>
    <p:extLst>
      <p:ext uri="{BB962C8B-B14F-4D97-AF65-F5344CB8AC3E}">
        <p14:creationId xmlns:p14="http://schemas.microsoft.com/office/powerpoint/2010/main" val="825181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6"/>
          <p:cNvGrpSpPr>
            <a:grpSpLocks/>
          </p:cNvGrpSpPr>
          <p:nvPr/>
        </p:nvGrpSpPr>
        <p:grpSpPr bwMode="auto">
          <a:xfrm>
            <a:off x="833438" y="3635375"/>
            <a:ext cx="2352675" cy="2124075"/>
            <a:chOff x="1297940" y="2827157"/>
            <a:chExt cx="2033587" cy="1709680"/>
          </a:xfrm>
        </p:grpSpPr>
        <p:pic>
          <p:nvPicPr>
            <p:cNvPr id="32782" name="Picture 7" descr="scissors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7940" y="2827157"/>
              <a:ext cx="2033587" cy="15232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2783" name="TextBox 8"/>
            <p:cNvSpPr txBox="1">
              <a:spLocks noChangeArrowheads="1"/>
            </p:cNvSpPr>
            <p:nvPr/>
          </p:nvSpPr>
          <p:spPr bwMode="auto">
            <a:xfrm>
              <a:off x="1853764" y="4239625"/>
              <a:ext cx="826357" cy="297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sz="1800" b="1">
                  <a:latin typeface="Calibri" panose="020F0502020204030204" pitchFamily="34" charset="0"/>
                </a:rPr>
                <a:t>Cut cost</a:t>
              </a:r>
            </a:p>
          </p:txBody>
        </p:sp>
      </p:grpSp>
      <p:grpSp>
        <p:nvGrpSpPr>
          <p:cNvPr id="20" name="Group 12"/>
          <p:cNvGrpSpPr>
            <a:grpSpLocks/>
          </p:cNvGrpSpPr>
          <p:nvPr/>
        </p:nvGrpSpPr>
        <p:grpSpPr bwMode="auto">
          <a:xfrm>
            <a:off x="5978525" y="1311275"/>
            <a:ext cx="2295525" cy="2005013"/>
            <a:chOff x="2575560" y="1181100"/>
            <a:chExt cx="1935480" cy="1578539"/>
          </a:xfrm>
        </p:grpSpPr>
        <p:pic>
          <p:nvPicPr>
            <p:cNvPr id="32780" name="Picture 13" descr="handshake.gi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75560" y="1181100"/>
              <a:ext cx="1935480" cy="1451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2781" name="TextBox 14"/>
            <p:cNvSpPr txBox="1">
              <a:spLocks noChangeArrowheads="1"/>
            </p:cNvSpPr>
            <p:nvPr/>
          </p:nvSpPr>
          <p:spPr bwMode="auto">
            <a:xfrm>
              <a:off x="2758434" y="2468880"/>
              <a:ext cx="1589431" cy="2907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sz="1800" b="1">
                  <a:latin typeface="Calibri" panose="020F0502020204030204" pitchFamily="34" charset="0"/>
                </a:rPr>
                <a:t>Improve relations</a:t>
              </a:r>
            </a:p>
          </p:txBody>
        </p:sp>
      </p:grpSp>
      <p:grpSp>
        <p:nvGrpSpPr>
          <p:cNvPr id="23" name="Group 15"/>
          <p:cNvGrpSpPr>
            <a:grpSpLocks/>
          </p:cNvGrpSpPr>
          <p:nvPr/>
        </p:nvGrpSpPr>
        <p:grpSpPr bwMode="auto">
          <a:xfrm>
            <a:off x="5856288" y="3697288"/>
            <a:ext cx="2400300" cy="2009775"/>
            <a:chOff x="2956560" y="3002280"/>
            <a:chExt cx="1991360" cy="1664609"/>
          </a:xfrm>
        </p:grpSpPr>
        <p:pic>
          <p:nvPicPr>
            <p:cNvPr id="32778" name="Picture 16" descr="new_3d _boys 007.jp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56560" y="3002280"/>
              <a:ext cx="1991360" cy="14935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2779" name="TextBox 17"/>
            <p:cNvSpPr txBox="1">
              <a:spLocks noChangeArrowheads="1"/>
            </p:cNvSpPr>
            <p:nvPr/>
          </p:nvSpPr>
          <p:spPr bwMode="auto">
            <a:xfrm>
              <a:off x="3337560" y="4297680"/>
              <a:ext cx="1320764" cy="3692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sz="1800" b="1">
                  <a:latin typeface="Calibri" panose="020F0502020204030204" pitchFamily="34" charset="0"/>
                </a:rPr>
                <a:t>Work faster</a:t>
              </a:r>
            </a:p>
          </p:txBody>
        </p:sp>
      </p:grpSp>
      <p:grpSp>
        <p:nvGrpSpPr>
          <p:cNvPr id="26" name="Group 9"/>
          <p:cNvGrpSpPr>
            <a:grpSpLocks/>
          </p:cNvGrpSpPr>
          <p:nvPr/>
        </p:nvGrpSpPr>
        <p:grpSpPr bwMode="auto">
          <a:xfrm>
            <a:off x="2640013" y="1912938"/>
            <a:ext cx="3578225" cy="2720975"/>
            <a:chOff x="868662" y="3859634"/>
            <a:chExt cx="2916962" cy="2301810"/>
          </a:xfrm>
        </p:grpSpPr>
        <p:pic>
          <p:nvPicPr>
            <p:cNvPr id="32776" name="Picture 4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8662" y="3859634"/>
              <a:ext cx="2916962" cy="23018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2777" name="TextBox 11"/>
            <p:cNvSpPr txBox="1">
              <a:spLocks noChangeArrowheads="1"/>
            </p:cNvSpPr>
            <p:nvPr/>
          </p:nvSpPr>
          <p:spPr bwMode="auto">
            <a:xfrm>
              <a:off x="1511826" y="5730240"/>
              <a:ext cx="1585548" cy="3125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sz="1800" b="1">
                  <a:latin typeface="Calibri" panose="020F0502020204030204" pitchFamily="34" charset="0"/>
                </a:rPr>
                <a:t>Improve cash flow</a:t>
              </a:r>
            </a:p>
          </p:txBody>
        </p:sp>
      </p:grpSp>
      <p:grpSp>
        <p:nvGrpSpPr>
          <p:cNvPr id="29" name="Group 19"/>
          <p:cNvGrpSpPr>
            <a:grpSpLocks/>
          </p:cNvGrpSpPr>
          <p:nvPr/>
        </p:nvGrpSpPr>
        <p:grpSpPr bwMode="auto">
          <a:xfrm>
            <a:off x="1030288" y="1254125"/>
            <a:ext cx="2024062" cy="2174875"/>
            <a:chOff x="246288" y="1152500"/>
            <a:chExt cx="1669597" cy="1873629"/>
          </a:xfrm>
        </p:grpSpPr>
        <p:pic>
          <p:nvPicPr>
            <p:cNvPr id="30" name="Picture 13" descr="View Image">
              <a:hlinkClick r:id="rId7"/>
            </p:cNvPr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246288" y="1152500"/>
              <a:ext cx="1669597" cy="1632884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  <p:sp>
          <p:nvSpPr>
            <p:cNvPr id="32775" name="TextBox 5"/>
            <p:cNvSpPr txBox="1">
              <a:spLocks noChangeArrowheads="1"/>
            </p:cNvSpPr>
            <p:nvPr/>
          </p:nvSpPr>
          <p:spPr bwMode="auto">
            <a:xfrm>
              <a:off x="623754" y="2707941"/>
              <a:ext cx="927815" cy="318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algn="ctr" eaLnBrk="1" hangingPunct="1"/>
              <a:r>
                <a:rPr lang="en-US" sz="1800" b="1">
                  <a:latin typeface="Calibri" panose="020F0502020204030204" pitchFamily="34" charset="0"/>
                </a:rPr>
                <a:t>Save time</a:t>
              </a:r>
            </a:p>
          </p:txBody>
        </p:sp>
      </p:grpSp>
      <p:sp>
        <p:nvSpPr>
          <p:cNvPr id="18" name="Rectangle 17">
            <a:hlinkClick r:id="rId9" action="ppaction://hlinksldjump"/>
          </p:cNvPr>
          <p:cNvSpPr/>
          <p:nvPr/>
        </p:nvSpPr>
        <p:spPr>
          <a:xfrm>
            <a:off x="0" y="190784"/>
            <a:ext cx="8854481" cy="647643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19" name="Picture 18">
            <a:hlinkClick r:id="rId9" action="ppaction://hlinksldjump"/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0432" y="182823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829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Content Placeholder 2"/>
          <p:cNvSpPr>
            <a:spLocks noGrp="1"/>
          </p:cNvSpPr>
          <p:nvPr>
            <p:ph sz="half" idx="1"/>
          </p:nvPr>
        </p:nvSpPr>
        <p:spPr>
          <a:xfrm>
            <a:off x="2592388" y="5734050"/>
            <a:ext cx="4038600" cy="884238"/>
          </a:xfrm>
        </p:spPr>
        <p:txBody>
          <a:bodyPr rtlCol="0">
            <a:normAutofit fontScale="85000" lnSpcReduction="10000"/>
          </a:bodyPr>
          <a:lstStyle/>
          <a:p>
            <a:pPr marL="0" indent="0" algn="ctr" fontAlgn="auto">
              <a:spcAft>
                <a:spcPts val="0"/>
              </a:spcAft>
              <a:buFont typeface="Arial"/>
              <a:buNone/>
              <a:defRPr/>
            </a:pPr>
            <a:r>
              <a:rPr lang="en-US" dirty="0" smtClean="0">
                <a:latin typeface="Tw Cen MT" charset="0"/>
                <a:ea typeface="+mn-ea"/>
                <a:cs typeface="Tw Cen MT" charset="0"/>
              </a:rPr>
              <a:t>Car and Home loan attractive packages for your employees</a:t>
            </a:r>
          </a:p>
          <a:p>
            <a:pPr algn="ctr" fontAlgn="auto">
              <a:spcAft>
                <a:spcPts val="0"/>
              </a:spcAft>
              <a:buFont typeface="Arial"/>
              <a:buChar char="•"/>
              <a:defRPr/>
            </a:pPr>
            <a:endParaRPr lang="en-US" dirty="0" smtClean="0">
              <a:latin typeface="Tw Cen MT" charset="0"/>
              <a:ea typeface="+mn-ea"/>
              <a:cs typeface="Tw Cen MT" charset="0"/>
            </a:endParaRPr>
          </a:p>
        </p:txBody>
      </p:sp>
      <p:pic>
        <p:nvPicPr>
          <p:cNvPr id="6" name="Content Placeholder 5" descr="shutterstock_10179883.jpg"/>
          <p:cNvPicPr>
            <a:picLocks noGrp="1" noChangeAspect="1"/>
          </p:cNvPicPr>
          <p:nvPr>
            <p:ph sz="half" idx="2"/>
          </p:nvPr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75126" y="1140860"/>
            <a:ext cx="6783388" cy="4525963"/>
          </a:xfrm>
          <a:effectLst>
            <a:softEdge rad="112500"/>
          </a:effectLst>
        </p:spPr>
      </p:pic>
      <p:sp>
        <p:nvSpPr>
          <p:cNvPr id="1027" name="Rectangle 3"/>
          <p:cNvSpPr>
            <a:spLocks noChangeArrowheads="1"/>
          </p:cNvSpPr>
          <p:nvPr/>
        </p:nvSpPr>
        <p:spPr bwMode="auto">
          <a:xfrm>
            <a:off x="2740025" y="1271588"/>
            <a:ext cx="24161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>
                <a:solidFill>
                  <a:schemeClr val="bg1"/>
                </a:solidFill>
                <a:latin typeface="ZineSerifDis-RegularRoman" charset="0"/>
              </a:rPr>
              <a:t>Preferred Client Program</a:t>
            </a:r>
          </a:p>
        </p:txBody>
      </p:sp>
    </p:spTree>
    <p:extLst>
      <p:ext uri="{BB962C8B-B14F-4D97-AF65-F5344CB8AC3E}">
        <p14:creationId xmlns:p14="http://schemas.microsoft.com/office/powerpoint/2010/main" val="721924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 Check - title - V2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527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3" name="Title 1"/>
          <p:cNvSpPr>
            <a:spLocks noGrp="1"/>
          </p:cNvSpPr>
          <p:nvPr>
            <p:ph type="title"/>
          </p:nvPr>
        </p:nvSpPr>
        <p:spPr>
          <a:xfrm>
            <a:off x="407988" y="0"/>
            <a:ext cx="8229600" cy="1143000"/>
          </a:xfrm>
        </p:spPr>
        <p:txBody>
          <a:bodyPr/>
          <a:lstStyle/>
          <a:p>
            <a:r>
              <a:rPr lang="en-US" sz="3600" b="1" dirty="0" smtClean="0">
                <a:latin typeface="ZineSerifDis-RegularRoman" charset="0"/>
              </a:rPr>
              <a:t>Smart. Simple. Savings</a:t>
            </a:r>
          </a:p>
        </p:txBody>
      </p:sp>
      <p:pic>
        <p:nvPicPr>
          <p:cNvPr id="10" name="Content Placeholder 14" descr="shutterstock_737568.jpg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9488" r="-9488"/>
          <a:stretch>
            <a:fillRect/>
          </a:stretch>
        </p:blipFill>
        <p:spPr>
          <a:xfrm>
            <a:off x="300482" y="1022830"/>
            <a:ext cx="2200727" cy="246630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Content Placeholder 16" descr="shutterstock_9498106.jpg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33705" b="-33705"/>
          <a:stretch>
            <a:fillRect/>
          </a:stretch>
        </p:blipFill>
        <p:spPr>
          <a:xfrm>
            <a:off x="6595246" y="3988844"/>
            <a:ext cx="2069476" cy="231921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076" name="Rectangle 2"/>
          <p:cNvSpPr>
            <a:spLocks noChangeArrowheads="1"/>
          </p:cNvSpPr>
          <p:nvPr/>
        </p:nvSpPr>
        <p:spPr bwMode="auto">
          <a:xfrm>
            <a:off x="3319463" y="2581275"/>
            <a:ext cx="2305050" cy="90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sz="1200">
                <a:latin typeface="Tw Cen MT" panose="020B0602020104020603" pitchFamily="34" charset="0"/>
              </a:rPr>
              <a:t>Employees apply for loans &amp; get approval without leaving the workplace</a:t>
            </a:r>
          </a:p>
        </p:txBody>
      </p:sp>
      <p:pic>
        <p:nvPicPr>
          <p:cNvPr id="14" name="Content Placeholder 18" descr="shutterstock_2597187.jpg"/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34009" b="-34009"/>
          <a:stretch>
            <a:fillRect/>
          </a:stretch>
        </p:blipFill>
        <p:spPr>
          <a:xfrm>
            <a:off x="3454610" y="623317"/>
            <a:ext cx="2071649" cy="232164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078" name="Rectangle 3"/>
          <p:cNvSpPr>
            <a:spLocks noChangeArrowheads="1"/>
          </p:cNvSpPr>
          <p:nvPr/>
        </p:nvSpPr>
        <p:spPr bwMode="auto">
          <a:xfrm>
            <a:off x="374650" y="3417888"/>
            <a:ext cx="2100263" cy="354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sz="1200">
                <a:latin typeface="Tw Cen MT" panose="020B0602020104020603" pitchFamily="34" charset="0"/>
              </a:rPr>
              <a:t>Lower car monthly amortization</a:t>
            </a:r>
          </a:p>
        </p:txBody>
      </p:sp>
      <p:pic>
        <p:nvPicPr>
          <p:cNvPr id="16" name="Content Placeholder 20" descr="shutterstock_2440057.jpg"/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639" r="-1639"/>
          <a:stretch>
            <a:fillRect/>
          </a:stretch>
        </p:blipFill>
        <p:spPr>
          <a:xfrm>
            <a:off x="6563278" y="996327"/>
            <a:ext cx="2001918" cy="224350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080" name="Rectangle 12"/>
          <p:cNvSpPr>
            <a:spLocks noChangeArrowheads="1"/>
          </p:cNvSpPr>
          <p:nvPr/>
        </p:nvSpPr>
        <p:spPr bwMode="auto">
          <a:xfrm>
            <a:off x="6564313" y="3240088"/>
            <a:ext cx="2000250" cy="90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sz="1200">
                <a:latin typeface="Tw Cen MT" panose="020B0602020104020603" pitchFamily="34" charset="0"/>
              </a:rPr>
              <a:t>Higher home loanable value up to 90% of total contract price</a:t>
            </a:r>
          </a:p>
        </p:txBody>
      </p:sp>
      <p:sp>
        <p:nvSpPr>
          <p:cNvPr id="3081" name="Rectangle 14"/>
          <p:cNvSpPr>
            <a:spLocks noChangeArrowheads="1"/>
          </p:cNvSpPr>
          <p:nvPr/>
        </p:nvSpPr>
        <p:spPr bwMode="auto">
          <a:xfrm>
            <a:off x="587375" y="6149975"/>
            <a:ext cx="1871663" cy="354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>
              <a:lnSpc>
                <a:spcPct val="150000"/>
              </a:lnSpc>
            </a:pPr>
            <a:r>
              <a:rPr lang="en-US" sz="1200">
                <a:latin typeface="Tw Cen MT" panose="020B0602020104020603" pitchFamily="34" charset="0"/>
              </a:rPr>
              <a:t>Special insurance packages </a:t>
            </a:r>
          </a:p>
        </p:txBody>
      </p:sp>
      <p:sp>
        <p:nvSpPr>
          <p:cNvPr id="3082" name="Rectangle 16"/>
          <p:cNvSpPr>
            <a:spLocks noChangeArrowheads="1"/>
          </p:cNvSpPr>
          <p:nvPr/>
        </p:nvSpPr>
        <p:spPr bwMode="auto">
          <a:xfrm>
            <a:off x="6788150" y="5935663"/>
            <a:ext cx="1611313" cy="630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sz="1200">
                <a:latin typeface="Tw Cen MT" panose="020B0602020104020603" pitchFamily="34" charset="0"/>
              </a:rPr>
              <a:t>Exclusive Car &amp; Home Fair Events</a:t>
            </a:r>
          </a:p>
        </p:txBody>
      </p:sp>
      <p:pic>
        <p:nvPicPr>
          <p:cNvPr id="20" name="Content Placeholder 22" descr="shutterstock_1199948.jpg"/>
          <p:cNvPicPr>
            <a:picLocks noGrp="1" noChangeAspect="1"/>
          </p:cNvPicPr>
          <p:nvPr>
            <p:ph sz="half" idx="1"/>
          </p:nvPr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24712" b="-24712"/>
          <a:stretch>
            <a:fillRect/>
          </a:stretch>
        </p:blipFill>
        <p:spPr>
          <a:xfrm>
            <a:off x="465336" y="4147977"/>
            <a:ext cx="2157481" cy="2417838"/>
          </a:xfrm>
          <a:effectLst>
            <a:softEdge rad="112500"/>
          </a:effectLst>
        </p:spPr>
      </p:pic>
      <p:pic>
        <p:nvPicPr>
          <p:cNvPr id="21" name="Content Placeholder 23" descr="shutterstock_972589.jpg"/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6924" r="-16924"/>
          <a:stretch>
            <a:fillRect/>
          </a:stretch>
        </p:blipFill>
        <p:spPr>
          <a:xfrm>
            <a:off x="3551546" y="3937488"/>
            <a:ext cx="1974713" cy="22130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085" name="Rectangle 21"/>
          <p:cNvSpPr>
            <a:spLocks noChangeArrowheads="1"/>
          </p:cNvSpPr>
          <p:nvPr/>
        </p:nvSpPr>
        <p:spPr bwMode="auto">
          <a:xfrm>
            <a:off x="3662363" y="5981700"/>
            <a:ext cx="1755775" cy="630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sz="1200">
                <a:latin typeface="Tw Cen MT" panose="020B0602020104020603" pitchFamily="34" charset="0"/>
              </a:rPr>
              <a:t>Customize to cover your requirements </a:t>
            </a:r>
          </a:p>
        </p:txBody>
      </p:sp>
    </p:spTree>
    <p:extLst>
      <p:ext uri="{BB962C8B-B14F-4D97-AF65-F5344CB8AC3E}">
        <p14:creationId xmlns:p14="http://schemas.microsoft.com/office/powerpoint/2010/main" val="583229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b="1" dirty="0" smtClean="0">
                <a:latin typeface="ZineSerifDis-RegularRoman" charset="0"/>
              </a:rPr>
              <a:t>Quick and Easy</a:t>
            </a:r>
          </a:p>
        </p:txBody>
      </p:sp>
      <p:graphicFrame>
        <p:nvGraphicFramePr>
          <p:cNvPr id="4" name="Diagram 3"/>
          <p:cNvGraphicFramePr/>
          <p:nvPr/>
        </p:nvGraphicFramePr>
        <p:xfrm>
          <a:off x="1524000" y="13970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6" name="Oval 5"/>
          <p:cNvSpPr>
            <a:spLocks noChangeArrowheads="1"/>
          </p:cNvSpPr>
          <p:nvPr/>
        </p:nvSpPr>
        <p:spPr bwMode="auto">
          <a:xfrm>
            <a:off x="3762375" y="1674813"/>
            <a:ext cx="365125" cy="325437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lt1"/>
                </a:solidFill>
                <a:latin typeface="Tw Cen MT"/>
                <a:ea typeface="+mn-ea"/>
                <a:cs typeface="Tw Cen MT"/>
              </a:rPr>
              <a:t>1</a:t>
            </a:r>
          </a:p>
        </p:txBody>
      </p:sp>
      <p:sp>
        <p:nvSpPr>
          <p:cNvPr id="8" name="Oval 7"/>
          <p:cNvSpPr>
            <a:spLocks noChangeArrowheads="1"/>
          </p:cNvSpPr>
          <p:nvPr/>
        </p:nvSpPr>
        <p:spPr bwMode="auto">
          <a:xfrm>
            <a:off x="7254875" y="1674813"/>
            <a:ext cx="365125" cy="325437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lt1"/>
                </a:solidFill>
                <a:latin typeface="Tw Cen MT"/>
                <a:ea typeface="+mn-ea"/>
                <a:cs typeface="Tw Cen MT"/>
              </a:rPr>
              <a:t>2</a:t>
            </a:r>
          </a:p>
        </p:txBody>
      </p:sp>
      <p:sp>
        <p:nvSpPr>
          <p:cNvPr id="9" name="Oval 8"/>
          <p:cNvSpPr>
            <a:spLocks noChangeArrowheads="1"/>
          </p:cNvSpPr>
          <p:nvPr/>
        </p:nvSpPr>
        <p:spPr bwMode="auto">
          <a:xfrm>
            <a:off x="4127500" y="2368550"/>
            <a:ext cx="365125" cy="323850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lt1"/>
                </a:solidFill>
                <a:latin typeface="Tw Cen MT"/>
                <a:ea typeface="+mn-ea"/>
                <a:cs typeface="Tw Cen MT"/>
              </a:rPr>
              <a:t>3</a:t>
            </a:r>
          </a:p>
        </p:txBody>
      </p:sp>
      <p:sp>
        <p:nvSpPr>
          <p:cNvPr id="10" name="Oval 9"/>
          <p:cNvSpPr>
            <a:spLocks noChangeArrowheads="1"/>
          </p:cNvSpPr>
          <p:nvPr/>
        </p:nvSpPr>
        <p:spPr bwMode="auto">
          <a:xfrm>
            <a:off x="3708400" y="3030538"/>
            <a:ext cx="365125" cy="323850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lt1"/>
                </a:solidFill>
                <a:latin typeface="Tw Cen MT"/>
                <a:ea typeface="+mn-ea"/>
                <a:cs typeface="Tw Cen MT"/>
              </a:rPr>
              <a:t>4</a:t>
            </a:r>
          </a:p>
        </p:txBody>
      </p:sp>
      <p:sp>
        <p:nvSpPr>
          <p:cNvPr id="11" name="Oval 10"/>
          <p:cNvSpPr>
            <a:spLocks noChangeArrowheads="1"/>
          </p:cNvSpPr>
          <p:nvPr/>
        </p:nvSpPr>
        <p:spPr bwMode="auto">
          <a:xfrm>
            <a:off x="6583363" y="3516313"/>
            <a:ext cx="365125" cy="323850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0000"/>
            </a:solidFill>
            <a:round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solidFill>
                  <a:schemeClr val="lt1"/>
                </a:solidFill>
                <a:latin typeface="Tw Cen MT"/>
                <a:ea typeface="+mn-ea"/>
                <a:cs typeface="Tw Cen MT"/>
              </a:rPr>
              <a:t>5</a:t>
            </a:r>
          </a:p>
        </p:txBody>
      </p:sp>
      <p:sp>
        <p:nvSpPr>
          <p:cNvPr id="12" name="Rectangle 11">
            <a:hlinkClick r:id="rId8" action="ppaction://hlinksldjump"/>
          </p:cNvPr>
          <p:cNvSpPr/>
          <p:nvPr/>
        </p:nvSpPr>
        <p:spPr>
          <a:xfrm>
            <a:off x="144759" y="73025"/>
            <a:ext cx="8854481" cy="647643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13" name="Picture 12">
            <a:hlinkClick r:id="rId8" action="ppaction://hlinksldjump"/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200" y="182823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827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them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41" y="0"/>
            <a:ext cx="9144000" cy="6858000"/>
          </a:xfrm>
          <a:prstGeom prst="rect">
            <a:avLst/>
          </a:prstGeom>
        </p:spPr>
      </p:pic>
      <p:sp>
        <p:nvSpPr>
          <p:cNvPr id="30" name="Rectangle 29"/>
          <p:cNvSpPr/>
          <p:nvPr/>
        </p:nvSpPr>
        <p:spPr>
          <a:xfrm>
            <a:off x="-1" y="0"/>
            <a:ext cx="9158941" cy="7534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7" name="Picture 205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40" y="0"/>
            <a:ext cx="9129059" cy="6478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56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 descr="them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41" y="0"/>
            <a:ext cx="9144000" cy="6858000"/>
          </a:xfrm>
          <a:prstGeom prst="rect">
            <a:avLst/>
          </a:prstGeom>
        </p:spPr>
      </p:pic>
      <p:sp>
        <p:nvSpPr>
          <p:cNvPr id="30" name="Rectangle 29"/>
          <p:cNvSpPr/>
          <p:nvPr/>
        </p:nvSpPr>
        <p:spPr>
          <a:xfrm>
            <a:off x="-1" y="0"/>
            <a:ext cx="9158941" cy="75341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42" y="0"/>
            <a:ext cx="9158940" cy="6516710"/>
          </a:xfrm>
          <a:prstGeom prst="rect">
            <a:avLst/>
          </a:prstGeom>
        </p:spPr>
      </p:pic>
      <p:pic>
        <p:nvPicPr>
          <p:cNvPr id="6" name="Picture 5">
            <a:hlinkClick r:id="rId4" action="ppaction://hlinksldjump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200" y="182823"/>
            <a:ext cx="457200" cy="457200"/>
          </a:xfrm>
          <a:prstGeom prst="rect">
            <a:avLst/>
          </a:prstGeom>
        </p:spPr>
      </p:pic>
      <p:sp>
        <p:nvSpPr>
          <p:cNvPr id="5" name="Rectangle 4">
            <a:hlinkClick r:id="rId4" action="ppaction://hlinksldjump"/>
          </p:cNvPr>
          <p:cNvSpPr/>
          <p:nvPr/>
        </p:nvSpPr>
        <p:spPr>
          <a:xfrm>
            <a:off x="14942" y="0"/>
            <a:ext cx="9129058" cy="68580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62300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PH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87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PH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260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" name="Picture 2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200" y="182823"/>
            <a:ext cx="457200" cy="457200"/>
          </a:xfrm>
          <a:prstGeom prst="rect">
            <a:avLst/>
          </a:prstGeom>
        </p:spPr>
      </p:pic>
      <p:sp>
        <p:nvSpPr>
          <p:cNvPr id="5" name="Rectangle 4">
            <a:hlinkClick r:id="rId3" action="ppaction://hlinksldjump"/>
          </p:cNvPr>
          <p:cNvSpPr/>
          <p:nvPr/>
        </p:nvSpPr>
        <p:spPr>
          <a:xfrm>
            <a:off x="14942" y="0"/>
            <a:ext cx="9129058" cy="68580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139004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PH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384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PH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143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3" name="Picture 2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200" y="182823"/>
            <a:ext cx="457200" cy="457200"/>
          </a:xfrm>
          <a:prstGeom prst="rect">
            <a:avLst/>
          </a:prstGeom>
        </p:spPr>
      </p:pic>
      <p:sp>
        <p:nvSpPr>
          <p:cNvPr id="4" name="Rectangle 3">
            <a:hlinkClick r:id="rId3" action="ppaction://hlinksldjump"/>
          </p:cNvPr>
          <p:cNvSpPr/>
          <p:nvPr/>
        </p:nvSpPr>
        <p:spPr>
          <a:xfrm>
            <a:off x="14942" y="0"/>
            <a:ext cx="9129058" cy="68580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036340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 Check - how it works - V2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7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Footer Placeholder 4"/>
          <p:cNvSpPr txBox="1">
            <a:spLocks noGrp="1"/>
          </p:cNvSpPr>
          <p:nvPr/>
        </p:nvSpPr>
        <p:spPr bwMode="auto">
          <a:xfrm>
            <a:off x="3521075" y="6334125"/>
            <a:ext cx="2895600" cy="31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/>
          <a:lstStyle>
            <a:lvl1pPr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UnionBank Trust &amp; Investments</a:t>
            </a:r>
          </a:p>
        </p:txBody>
      </p:sp>
      <p:sp>
        <p:nvSpPr>
          <p:cNvPr id="3075" name="Slide Number Placeholder 5"/>
          <p:cNvSpPr txBox="1">
            <a:spLocks noGrp="1"/>
          </p:cNvSpPr>
          <p:nvPr/>
        </p:nvSpPr>
        <p:spPr bwMode="auto">
          <a:xfrm>
            <a:off x="7537450" y="6343650"/>
            <a:ext cx="11430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0"/>
          <a:lstStyle>
            <a:lvl1pPr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r"/>
            <a:fld id="{F3D08BF1-C3D0-495A-9C9C-F3112605844B}" type="slidenum">
              <a:rPr lang="en-US" altLang="en-US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r"/>
              <a:t>60</a:t>
            </a:fld>
            <a:endParaRPr lang="en-US" altLang="en-US" b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48" name="Rectangle 3"/>
          <p:cNvSpPr>
            <a:spLocks noGrp="1" noChangeArrowheads="1"/>
          </p:cNvSpPr>
          <p:nvPr>
            <p:ph type="body" idx="4294967295"/>
          </p:nvPr>
        </p:nvSpPr>
        <p:spPr>
          <a:xfrm>
            <a:off x="219075" y="1066800"/>
            <a:ext cx="8383588" cy="4524375"/>
          </a:xfrm>
        </p:spPr>
        <p:txBody>
          <a:bodyPr/>
          <a:lstStyle/>
          <a:p>
            <a:pPr marL="228600" indent="-228600" algn="just">
              <a:lnSpc>
                <a:spcPct val="90000"/>
              </a:lnSpc>
              <a:spcAft>
                <a:spcPct val="75000"/>
              </a:spcAft>
              <a:defRPr/>
            </a:pPr>
            <a:r>
              <a:rPr lang="en-PH" sz="2800" dirty="0" smtClean="0">
                <a:solidFill>
                  <a:schemeClr val="accent6"/>
                </a:solidFill>
                <a:ea typeface="MS PGothic" panose="020B0600070205080204" pitchFamily="34" charset="-128"/>
              </a:rPr>
              <a:t>Various products and services include </a:t>
            </a:r>
            <a:r>
              <a:rPr lang="en-PH" sz="2800" u="sng" dirty="0" smtClean="0">
                <a:solidFill>
                  <a:schemeClr val="accent6"/>
                </a:solidFill>
                <a:ea typeface="MS PGothic" panose="020B0600070205080204" pitchFamily="34" charset="-128"/>
              </a:rPr>
              <a:t>advisory services &amp; investment products</a:t>
            </a:r>
            <a:r>
              <a:rPr lang="en-PH" sz="2800" dirty="0" smtClean="0">
                <a:solidFill>
                  <a:schemeClr val="accent6"/>
                </a:solidFill>
                <a:ea typeface="MS PGothic" panose="020B0600070205080204" pitchFamily="34" charset="-128"/>
              </a:rPr>
              <a:t>, including </a:t>
            </a:r>
            <a:r>
              <a:rPr lang="en-PH" sz="2800" u="sng" dirty="0" smtClean="0">
                <a:solidFill>
                  <a:schemeClr val="accent6"/>
                </a:solidFill>
                <a:ea typeface="MS PGothic" panose="020B0600070205080204" pitchFamily="34" charset="-128"/>
              </a:rPr>
              <a:t>top performing Unit Investment Trust Funds (UITFs)</a:t>
            </a:r>
          </a:p>
          <a:p>
            <a:pPr marL="228600" indent="-228600" algn="just">
              <a:lnSpc>
                <a:spcPct val="90000"/>
              </a:lnSpc>
              <a:spcAft>
                <a:spcPct val="75000"/>
              </a:spcAft>
              <a:defRPr/>
            </a:pPr>
            <a:r>
              <a:rPr lang="en-PH" sz="2800" dirty="0" smtClean="0">
                <a:solidFill>
                  <a:schemeClr val="accent6"/>
                </a:solidFill>
                <a:ea typeface="MS PGothic" panose="020B0600070205080204" pitchFamily="34" charset="-128"/>
              </a:rPr>
              <a:t>Regarded as among the best fund management houses in the country (</a:t>
            </a:r>
            <a:r>
              <a:rPr lang="en-PH" sz="2800" i="1" dirty="0" smtClean="0">
                <a:solidFill>
                  <a:schemeClr val="accent6"/>
                </a:solidFill>
                <a:ea typeface="MS PGothic" panose="020B0600070205080204" pitchFamily="34" charset="-128"/>
              </a:rPr>
              <a:t>sources:</a:t>
            </a:r>
            <a:r>
              <a:rPr lang="en-PH" sz="2800" dirty="0" smtClean="0">
                <a:solidFill>
                  <a:schemeClr val="accent6"/>
                </a:solidFill>
                <a:ea typeface="MS PGothic" panose="020B0600070205080204" pitchFamily="34" charset="-128"/>
              </a:rPr>
              <a:t> Lipper, Bloomberg, etc.)</a:t>
            </a:r>
          </a:p>
          <a:p>
            <a:pPr marL="228600" indent="-228600" algn="just" eaLnBrk="1" hangingPunct="1">
              <a:lnSpc>
                <a:spcPct val="90000"/>
              </a:lnSpc>
              <a:spcBef>
                <a:spcPct val="0"/>
              </a:spcBef>
              <a:buFontTx/>
              <a:buNone/>
              <a:defRPr/>
            </a:pPr>
            <a:endParaRPr lang="en-PH" sz="2800" dirty="0" smtClean="0">
              <a:solidFill>
                <a:schemeClr val="accent6"/>
              </a:solidFill>
              <a:ea typeface="MS PGothic" panose="020B0600070205080204" pitchFamily="34" charset="-128"/>
            </a:endParaRPr>
          </a:p>
        </p:txBody>
      </p:sp>
      <p:sp>
        <p:nvSpPr>
          <p:cNvPr id="3077" name="Rectangle 58"/>
          <p:cNvSpPr>
            <a:spLocks noChangeArrowheads="1"/>
          </p:cNvSpPr>
          <p:nvPr/>
        </p:nvSpPr>
        <p:spPr bwMode="auto">
          <a:xfrm>
            <a:off x="228600" y="228600"/>
            <a:ext cx="837406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/>
          <a:lstStyle>
            <a:lvl1pPr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800">
                <a:solidFill>
                  <a:srgbClr val="F97A1B"/>
                </a:solidFill>
                <a:latin typeface="Arial" panose="020B0604020202020204" pitchFamily="34" charset="0"/>
              </a:rPr>
              <a:t>UnionBank Trust &amp; Investments Overview</a:t>
            </a:r>
          </a:p>
        </p:txBody>
      </p:sp>
      <p:sp>
        <p:nvSpPr>
          <p:cNvPr id="3078" name="Line 59"/>
          <p:cNvSpPr>
            <a:spLocks noChangeShapeType="1"/>
          </p:cNvSpPr>
          <p:nvPr/>
        </p:nvSpPr>
        <p:spPr bwMode="auto">
          <a:xfrm>
            <a:off x="228600" y="838200"/>
            <a:ext cx="7467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4139237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9"/>
          <p:cNvSpPr>
            <a:spLocks noChangeArrowheads="1"/>
          </p:cNvSpPr>
          <p:nvPr/>
        </p:nvSpPr>
        <p:spPr bwMode="auto">
          <a:xfrm>
            <a:off x="-1098550" y="2203450"/>
            <a:ext cx="22352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4099" name="Rectangle 30"/>
          <p:cNvSpPr>
            <a:spLocks noChangeArrowheads="1"/>
          </p:cNvSpPr>
          <p:nvPr/>
        </p:nvSpPr>
        <p:spPr bwMode="auto">
          <a:xfrm>
            <a:off x="-1098550" y="2203450"/>
            <a:ext cx="2667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4100" name="Rectangle 31"/>
          <p:cNvSpPr>
            <a:spLocks noChangeArrowheads="1"/>
          </p:cNvSpPr>
          <p:nvPr/>
        </p:nvSpPr>
        <p:spPr bwMode="auto">
          <a:xfrm>
            <a:off x="-1098550" y="2203450"/>
            <a:ext cx="29337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>
              <a:latin typeface="Calibri" panose="020F0502020204030204" pitchFamily="34" charset="0"/>
            </a:endParaRPr>
          </a:p>
        </p:txBody>
      </p:sp>
      <p:sp>
        <p:nvSpPr>
          <p:cNvPr id="4101" name="Rectangle 32"/>
          <p:cNvSpPr>
            <a:spLocks noChangeArrowheads="1"/>
          </p:cNvSpPr>
          <p:nvPr/>
        </p:nvSpPr>
        <p:spPr bwMode="auto">
          <a:xfrm>
            <a:off x="-1098550" y="2203450"/>
            <a:ext cx="20066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 altLang="en-US">
              <a:latin typeface="Calibri" panose="020F0502020204030204" pitchFamily="34" charset="0"/>
            </a:endParaRPr>
          </a:p>
        </p:txBody>
      </p:sp>
      <p:grpSp>
        <p:nvGrpSpPr>
          <p:cNvPr id="2" name="Group 17"/>
          <p:cNvGrpSpPr/>
          <p:nvPr/>
        </p:nvGrpSpPr>
        <p:grpSpPr>
          <a:xfrm>
            <a:off x="267162" y="1362940"/>
            <a:ext cx="1905000" cy="1075698"/>
            <a:chOff x="0" y="1093573"/>
            <a:chExt cx="2551176" cy="1075698"/>
          </a:xfrm>
          <a:solidFill>
            <a:schemeClr val="bg2">
              <a:lumMod val="40000"/>
              <a:lumOff val="60000"/>
            </a:schemeClr>
          </a:solidFill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</p:grpSpPr>
        <p:sp>
          <p:nvSpPr>
            <p:cNvPr id="27" name="Rounded Rectangle 4"/>
            <p:cNvSpPr/>
            <p:nvPr/>
          </p:nvSpPr>
          <p:spPr>
            <a:xfrm>
              <a:off x="50741" y="1231313"/>
              <a:ext cx="2449694" cy="937958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118110" tIns="59055" rIns="118110" bIns="59055" spcCol="1270" anchor="ctr"/>
            <a:lstStyle/>
            <a:p>
              <a:pPr algn="ctr" fontAlgn="auto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800000"/>
                </a:buClr>
                <a:defRPr/>
              </a:pPr>
              <a:r>
                <a:rPr lang="en-AU" sz="1200" dirty="0">
                  <a:solidFill>
                    <a:schemeClr val="accent6"/>
                  </a:solidFill>
                  <a:cs typeface="Calibri" pitchFamily="34" charset="0"/>
                </a:rPr>
                <a:t>Trusteeship/Fiduciary Activities</a:t>
              </a:r>
              <a:endParaRPr lang="en-AU" sz="1200" i="1" dirty="0">
                <a:solidFill>
                  <a:schemeClr val="accent6"/>
                </a:solidFill>
                <a:cs typeface="Calibri" pitchFamily="34" charset="0"/>
              </a:endParaRPr>
            </a:p>
            <a:p>
              <a:pPr algn="ctr" defTabSz="1377950" fontAlgn="auto">
                <a:lnSpc>
                  <a:spcPct val="90000"/>
                </a:lnSpc>
                <a:spcBef>
                  <a:spcPts val="0"/>
                </a:spcBef>
                <a:spcAft>
                  <a:spcPct val="35000"/>
                </a:spcAft>
                <a:defRPr/>
              </a:pPr>
              <a:endParaRPr lang="en-US" sz="1200" dirty="0">
                <a:solidFill>
                  <a:schemeClr val="tx1"/>
                </a:solidFill>
                <a:cs typeface="Calibri" pitchFamily="34" charset="0"/>
              </a:endParaRPr>
            </a:p>
          </p:txBody>
        </p:sp>
        <p:sp>
          <p:nvSpPr>
            <p:cNvPr id="28" name="Rounded Rectangle 27"/>
            <p:cNvSpPr/>
            <p:nvPr/>
          </p:nvSpPr>
          <p:spPr>
            <a:xfrm>
              <a:off x="0" y="1093573"/>
              <a:ext cx="2551176" cy="1039440"/>
            </a:xfrm>
            <a:prstGeom prst="roundRect">
              <a:avLst/>
            </a:prstGeom>
            <a:grpFill/>
            <a:ln w="57150"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style>
            <a:lnRef idx="0">
              <a:scrgbClr r="0" g="0" b="0"/>
            </a:lnRef>
            <a:fillRef idx="3">
              <a:scrgbClr r="0" g="0" b="0"/>
            </a:fillRef>
            <a:effectRef idx="2">
              <a:scrgbClr r="0" g="0" b="0"/>
            </a:effectRef>
            <a:fontRef idx="minor">
              <a:schemeClr val="lt1"/>
            </a:fontRef>
          </p:style>
        </p:sp>
      </p:grpSp>
      <p:grpSp>
        <p:nvGrpSpPr>
          <p:cNvPr id="3" name="Group 20"/>
          <p:cNvGrpSpPr/>
          <p:nvPr/>
        </p:nvGrpSpPr>
        <p:grpSpPr>
          <a:xfrm>
            <a:off x="3562812" y="1371600"/>
            <a:ext cx="1905000" cy="1075698"/>
            <a:chOff x="0" y="1093573"/>
            <a:chExt cx="2551176" cy="1075698"/>
          </a:xfrm>
          <a:solidFill>
            <a:schemeClr val="bg2">
              <a:lumMod val="40000"/>
              <a:lumOff val="60000"/>
            </a:schemeClr>
          </a:solidFill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</p:grpSpPr>
        <p:sp>
          <p:nvSpPr>
            <p:cNvPr id="34" name="Rounded Rectangle 4"/>
            <p:cNvSpPr/>
            <p:nvPr/>
          </p:nvSpPr>
          <p:spPr>
            <a:xfrm>
              <a:off x="50741" y="1231313"/>
              <a:ext cx="2449694" cy="937958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118110" tIns="59055" rIns="118110" bIns="59055" spcCol="1270" anchor="ctr"/>
            <a:lstStyle/>
            <a:p>
              <a:pPr algn="ctr" fontAlgn="auto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800000"/>
                </a:buClr>
                <a:defRPr/>
              </a:pPr>
              <a:r>
                <a:rPr lang="en-AU" sz="1200" dirty="0">
                  <a:solidFill>
                    <a:schemeClr val="accent6"/>
                  </a:solidFill>
                  <a:cs typeface="Calibri" pitchFamily="34" charset="0"/>
                </a:rPr>
                <a:t>Agency Functions</a:t>
              </a:r>
              <a:endParaRPr lang="en-AU" sz="1200" i="1" dirty="0">
                <a:solidFill>
                  <a:schemeClr val="accent6"/>
                </a:solidFill>
                <a:cs typeface="Calibri" pitchFamily="34" charset="0"/>
              </a:endParaRPr>
            </a:p>
            <a:p>
              <a:pPr algn="ctr" defTabSz="1377950" fontAlgn="auto">
                <a:lnSpc>
                  <a:spcPct val="90000"/>
                </a:lnSpc>
                <a:spcBef>
                  <a:spcPts val="0"/>
                </a:spcBef>
                <a:spcAft>
                  <a:spcPct val="35000"/>
                </a:spcAft>
                <a:defRPr/>
              </a:pPr>
              <a:endParaRPr lang="en-US" sz="1200" dirty="0">
                <a:solidFill>
                  <a:schemeClr val="tx1"/>
                </a:solidFill>
                <a:cs typeface="Calibri" pitchFamily="34" charset="0"/>
              </a:endParaRPr>
            </a:p>
          </p:txBody>
        </p:sp>
        <p:sp>
          <p:nvSpPr>
            <p:cNvPr id="35" name="Rounded Rectangle 34"/>
            <p:cNvSpPr/>
            <p:nvPr/>
          </p:nvSpPr>
          <p:spPr>
            <a:xfrm>
              <a:off x="0" y="1093573"/>
              <a:ext cx="2551176" cy="1039440"/>
            </a:xfrm>
            <a:prstGeom prst="roundRect">
              <a:avLst/>
            </a:prstGeom>
            <a:grpFill/>
            <a:ln w="57150"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style>
            <a:lnRef idx="0">
              <a:scrgbClr r="0" g="0" b="0"/>
            </a:lnRef>
            <a:fillRef idx="3">
              <a:scrgbClr r="0" g="0" b="0"/>
            </a:fillRef>
            <a:effectRef idx="2">
              <a:scrgbClr r="0" g="0" b="0"/>
            </a:effectRef>
            <a:fontRef idx="minor">
              <a:schemeClr val="lt1"/>
            </a:fontRef>
          </p:style>
        </p:sp>
      </p:grpSp>
      <p:grpSp>
        <p:nvGrpSpPr>
          <p:cNvPr id="4" name="Group 26"/>
          <p:cNvGrpSpPr/>
          <p:nvPr/>
        </p:nvGrpSpPr>
        <p:grpSpPr>
          <a:xfrm>
            <a:off x="6566363" y="1431810"/>
            <a:ext cx="1905000" cy="1075698"/>
            <a:chOff x="0" y="1093573"/>
            <a:chExt cx="2551176" cy="1075698"/>
          </a:xfrm>
          <a:solidFill>
            <a:schemeClr val="bg2">
              <a:lumMod val="40000"/>
              <a:lumOff val="60000"/>
            </a:schemeClr>
          </a:solidFill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</p:grpSpPr>
        <p:sp>
          <p:nvSpPr>
            <p:cNvPr id="37" name="Rounded Rectangle 4"/>
            <p:cNvSpPr/>
            <p:nvPr/>
          </p:nvSpPr>
          <p:spPr>
            <a:xfrm>
              <a:off x="50741" y="1231313"/>
              <a:ext cx="2449694" cy="937958"/>
            </a:xfrm>
            <a:prstGeom prst="rect">
              <a:avLst/>
            </a:prstGeom>
            <a:grpFill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lIns="118110" tIns="59055" rIns="118110" bIns="59055" spcCol="1270" anchor="ctr"/>
            <a:lstStyle/>
            <a:p>
              <a:pPr algn="ctr" fontAlgn="auto">
                <a:lnSpc>
                  <a:spcPct val="90000"/>
                </a:lnSpc>
                <a:spcBef>
                  <a:spcPct val="20000"/>
                </a:spcBef>
                <a:spcAft>
                  <a:spcPts val="0"/>
                </a:spcAft>
                <a:buClr>
                  <a:srgbClr val="800000"/>
                </a:buClr>
                <a:defRPr/>
              </a:pPr>
              <a:r>
                <a:rPr lang="en-AU" sz="1200" dirty="0">
                  <a:solidFill>
                    <a:schemeClr val="accent6"/>
                  </a:solidFill>
                  <a:cs typeface="Calibri" pitchFamily="34" charset="0"/>
                </a:rPr>
                <a:t>Unit Investment Trust Funds</a:t>
              </a:r>
              <a:endParaRPr lang="en-AU" sz="1200" i="1" dirty="0">
                <a:solidFill>
                  <a:schemeClr val="accent6"/>
                </a:solidFill>
                <a:cs typeface="Calibri" pitchFamily="34" charset="0"/>
              </a:endParaRPr>
            </a:p>
            <a:p>
              <a:pPr algn="ctr" defTabSz="1377950" fontAlgn="auto">
                <a:lnSpc>
                  <a:spcPct val="90000"/>
                </a:lnSpc>
                <a:spcBef>
                  <a:spcPts val="0"/>
                </a:spcBef>
                <a:spcAft>
                  <a:spcPct val="35000"/>
                </a:spcAft>
                <a:defRPr/>
              </a:pPr>
              <a:endParaRPr lang="en-US" sz="1200" dirty="0">
                <a:solidFill>
                  <a:schemeClr val="tx1"/>
                </a:solidFill>
                <a:cs typeface="Calibri" pitchFamily="34" charset="0"/>
              </a:endParaRPr>
            </a:p>
          </p:txBody>
        </p:sp>
        <p:sp>
          <p:nvSpPr>
            <p:cNvPr id="38" name="Rounded Rectangle 37"/>
            <p:cNvSpPr/>
            <p:nvPr/>
          </p:nvSpPr>
          <p:spPr>
            <a:xfrm>
              <a:off x="0" y="1093573"/>
              <a:ext cx="2551176" cy="1039440"/>
            </a:xfrm>
            <a:prstGeom prst="roundRect">
              <a:avLst/>
            </a:prstGeom>
            <a:grpFill/>
            <a:ln w="57150"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style>
            <a:lnRef idx="0">
              <a:scrgbClr r="0" g="0" b="0"/>
            </a:lnRef>
            <a:fillRef idx="3">
              <a:scrgbClr r="0" g="0" b="0"/>
            </a:fillRef>
            <a:effectRef idx="2">
              <a:scrgbClr r="0" g="0" b="0"/>
            </a:effectRef>
            <a:fontRef idx="minor">
              <a:schemeClr val="lt1"/>
            </a:fontRef>
          </p:style>
        </p:sp>
      </p:grpSp>
      <p:sp>
        <p:nvSpPr>
          <p:cNvPr id="4105" name="Line 8"/>
          <p:cNvSpPr>
            <a:spLocks noChangeShapeType="1"/>
          </p:cNvSpPr>
          <p:nvPr/>
        </p:nvSpPr>
        <p:spPr bwMode="auto">
          <a:xfrm rot="5400000">
            <a:off x="4430712" y="-679449"/>
            <a:ext cx="15875" cy="6807200"/>
          </a:xfrm>
          <a:prstGeom prst="line">
            <a:avLst/>
          </a:prstGeom>
          <a:noFill/>
          <a:ln w="19050">
            <a:solidFill>
              <a:srgbClr val="8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PH"/>
          </a:p>
        </p:txBody>
      </p:sp>
      <p:sp>
        <p:nvSpPr>
          <p:cNvPr id="4106" name="Line 14"/>
          <p:cNvSpPr>
            <a:spLocks noChangeShapeType="1"/>
          </p:cNvSpPr>
          <p:nvPr/>
        </p:nvSpPr>
        <p:spPr bwMode="auto">
          <a:xfrm>
            <a:off x="7842250" y="2706688"/>
            <a:ext cx="0" cy="381000"/>
          </a:xfrm>
          <a:prstGeom prst="line">
            <a:avLst/>
          </a:prstGeom>
          <a:noFill/>
          <a:ln w="19050">
            <a:solidFill>
              <a:srgbClr val="8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PH"/>
          </a:p>
        </p:txBody>
      </p:sp>
      <p:sp>
        <p:nvSpPr>
          <p:cNvPr id="4107" name="Line 14"/>
          <p:cNvSpPr>
            <a:spLocks noChangeShapeType="1"/>
          </p:cNvSpPr>
          <p:nvPr/>
        </p:nvSpPr>
        <p:spPr bwMode="auto">
          <a:xfrm>
            <a:off x="4665663" y="2732088"/>
            <a:ext cx="0" cy="381000"/>
          </a:xfrm>
          <a:prstGeom prst="line">
            <a:avLst/>
          </a:prstGeom>
          <a:noFill/>
          <a:ln w="19050">
            <a:solidFill>
              <a:srgbClr val="8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PH"/>
          </a:p>
        </p:txBody>
      </p:sp>
      <p:sp>
        <p:nvSpPr>
          <p:cNvPr id="4108" name="Line 14"/>
          <p:cNvSpPr>
            <a:spLocks noChangeShapeType="1"/>
          </p:cNvSpPr>
          <p:nvPr/>
        </p:nvSpPr>
        <p:spPr bwMode="auto">
          <a:xfrm>
            <a:off x="1019175" y="2706688"/>
            <a:ext cx="12700" cy="398462"/>
          </a:xfrm>
          <a:prstGeom prst="line">
            <a:avLst/>
          </a:prstGeom>
          <a:noFill/>
          <a:ln w="19050">
            <a:solidFill>
              <a:srgbClr val="8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PH"/>
          </a:p>
        </p:txBody>
      </p:sp>
      <p:sp>
        <p:nvSpPr>
          <p:cNvPr id="21526" name="Rectangle 2"/>
          <p:cNvSpPr txBox="1">
            <a:spLocks noChangeArrowheads="1"/>
          </p:cNvSpPr>
          <p:nvPr/>
        </p:nvSpPr>
        <p:spPr bwMode="auto">
          <a:xfrm>
            <a:off x="-120650" y="3233738"/>
            <a:ext cx="2976563" cy="1611312"/>
          </a:xfrm>
          <a:prstGeom prst="rect">
            <a:avLst/>
          </a:prstGeom>
          <a:noFill/>
          <a:ln>
            <a:noFill/>
          </a:ln>
          <a:extLst/>
        </p:spPr>
        <p:txBody>
          <a:bodyPr/>
          <a:lstStyle>
            <a:lvl1pPr marL="342900" indent="-342900" defTabSz="4572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4572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4572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4572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4572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ts val="600"/>
              </a:spcBef>
              <a:defRPr/>
            </a:pPr>
            <a:r>
              <a:rPr lang="en-US" sz="1400" i="1" dirty="0" smtClean="0">
                <a:solidFill>
                  <a:schemeClr val="accent6"/>
                </a:solidFill>
                <a:latin typeface="+mj-lt"/>
                <a:ea typeface="MS PGothic" panose="020B0600070205080204" pitchFamily="34" charset="-128"/>
                <a:cs typeface="Calibri" panose="020F0502020204030204" pitchFamily="34" charset="0"/>
              </a:rPr>
              <a:t>- Personal Trusts – Living Trust</a:t>
            </a:r>
          </a:p>
          <a:p>
            <a:pPr marL="0" indent="0" algn="ctr">
              <a:spcBef>
                <a:spcPts val="600"/>
              </a:spcBef>
              <a:defRPr/>
            </a:pPr>
            <a:r>
              <a:rPr lang="en-US" sz="1400" i="1" dirty="0" smtClean="0">
                <a:solidFill>
                  <a:schemeClr val="accent6"/>
                </a:solidFill>
                <a:latin typeface="+mj-lt"/>
                <a:ea typeface="MS PGothic" panose="020B0600070205080204" pitchFamily="34" charset="-128"/>
                <a:cs typeface="Calibri" panose="020F0502020204030204" pitchFamily="34" charset="0"/>
              </a:rPr>
              <a:t>- Institutional Trust</a:t>
            </a:r>
          </a:p>
          <a:p>
            <a:pPr marL="0" indent="0" algn="ctr">
              <a:spcBef>
                <a:spcPts val="600"/>
              </a:spcBef>
              <a:defRPr/>
            </a:pPr>
            <a:r>
              <a:rPr lang="en-US" sz="1400" i="1" dirty="0" smtClean="0">
                <a:solidFill>
                  <a:schemeClr val="accent6"/>
                </a:solidFill>
                <a:latin typeface="+mj-lt"/>
                <a:ea typeface="MS PGothic" panose="020B0600070205080204" pitchFamily="34" charset="-128"/>
                <a:cs typeface="Calibri" panose="020F0502020204030204" pitchFamily="34" charset="0"/>
              </a:rPr>
              <a:t>Employee Benefit Trusts – </a:t>
            </a:r>
          </a:p>
          <a:p>
            <a:pPr marL="0" indent="0" algn="ctr">
              <a:spcBef>
                <a:spcPts val="600"/>
              </a:spcBef>
              <a:defRPr/>
            </a:pPr>
            <a:r>
              <a:rPr lang="en-US" sz="1400" i="1" dirty="0" smtClean="0">
                <a:solidFill>
                  <a:schemeClr val="accent6"/>
                </a:solidFill>
                <a:latin typeface="+mj-lt"/>
                <a:ea typeface="MS PGothic" panose="020B0600070205080204" pitchFamily="34" charset="-128"/>
                <a:cs typeface="Calibri" panose="020F0502020204030204" pitchFamily="34" charset="0"/>
              </a:rPr>
              <a:t>- Retirements Funds</a:t>
            </a:r>
          </a:p>
          <a:p>
            <a:pPr marL="0" indent="0" algn="ctr">
              <a:spcBef>
                <a:spcPts val="600"/>
              </a:spcBef>
              <a:defRPr/>
            </a:pPr>
            <a:r>
              <a:rPr lang="en-US" sz="1400" i="1" dirty="0" smtClean="0">
                <a:solidFill>
                  <a:schemeClr val="accent6"/>
                </a:solidFill>
                <a:latin typeface="+mj-lt"/>
                <a:ea typeface="MS PGothic" panose="020B0600070205080204" pitchFamily="34" charset="-128"/>
                <a:cs typeface="Calibri" panose="020F0502020204030204" pitchFamily="34" charset="0"/>
              </a:rPr>
              <a:t>- Pre need accounts</a:t>
            </a:r>
          </a:p>
          <a:p>
            <a:pPr>
              <a:spcBef>
                <a:spcPts val="600"/>
              </a:spcBef>
              <a:defRPr/>
            </a:pPr>
            <a:endParaRPr lang="en-US" sz="1400" dirty="0" smtClean="0">
              <a:solidFill>
                <a:schemeClr val="accent6"/>
              </a:solidFill>
              <a:latin typeface="+mj-lt"/>
              <a:ea typeface="MS PGothic" panose="020B0600070205080204" pitchFamily="34" charset="-128"/>
              <a:cs typeface="Calibri" panose="020F0502020204030204" pitchFamily="34" charset="0"/>
            </a:endParaRPr>
          </a:p>
        </p:txBody>
      </p:sp>
      <p:sp>
        <p:nvSpPr>
          <p:cNvPr id="4110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B3C805A8-60F5-4961-BACD-8F07F943C904}" type="slidenum">
              <a:rPr lang="en-US" altLang="en-US" sz="1000">
                <a:solidFill>
                  <a:srgbClr val="898989"/>
                </a:solidFill>
                <a:latin typeface="Calibri" panose="020F0502020204030204" pitchFamily="34" charset="0"/>
              </a:rPr>
              <a:pPr/>
              <a:t>61</a:t>
            </a:fld>
            <a:endParaRPr lang="en-US" altLang="en-US" sz="1000">
              <a:solidFill>
                <a:srgbClr val="898989"/>
              </a:solidFill>
              <a:latin typeface="Calibri" panose="020F0502020204030204" pitchFamily="34" charset="0"/>
            </a:endParaRPr>
          </a:p>
        </p:txBody>
      </p:sp>
      <p:sp>
        <p:nvSpPr>
          <p:cNvPr id="4111" name="Rectangle 58"/>
          <p:cNvSpPr>
            <a:spLocks noChangeArrowheads="1"/>
          </p:cNvSpPr>
          <p:nvPr/>
        </p:nvSpPr>
        <p:spPr bwMode="auto">
          <a:xfrm>
            <a:off x="228600" y="228600"/>
            <a:ext cx="837406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/>
          <a:lstStyle>
            <a:lvl1pPr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800">
                <a:solidFill>
                  <a:srgbClr val="F97A1B"/>
                </a:solidFill>
                <a:latin typeface="Arial" panose="020B0604020202020204" pitchFamily="34" charset="0"/>
              </a:rPr>
              <a:t>UnionBank Trust Products Overview</a:t>
            </a:r>
          </a:p>
        </p:txBody>
      </p:sp>
      <p:sp>
        <p:nvSpPr>
          <p:cNvPr id="4112" name="Line 59"/>
          <p:cNvSpPr>
            <a:spLocks noChangeShapeType="1"/>
          </p:cNvSpPr>
          <p:nvPr/>
        </p:nvSpPr>
        <p:spPr bwMode="auto">
          <a:xfrm>
            <a:off x="228600" y="838200"/>
            <a:ext cx="7467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PH"/>
          </a:p>
        </p:txBody>
      </p:sp>
      <p:sp>
        <p:nvSpPr>
          <p:cNvPr id="42" name="Rectangle 2"/>
          <p:cNvSpPr txBox="1">
            <a:spLocks noChangeArrowheads="1"/>
          </p:cNvSpPr>
          <p:nvPr/>
        </p:nvSpPr>
        <p:spPr bwMode="auto">
          <a:xfrm>
            <a:off x="3297238" y="3281363"/>
            <a:ext cx="2738437" cy="1611312"/>
          </a:xfrm>
          <a:prstGeom prst="rect">
            <a:avLst/>
          </a:prstGeom>
          <a:noFill/>
          <a:ln>
            <a:noFill/>
          </a:ln>
          <a:extLst/>
        </p:spPr>
        <p:txBody>
          <a:bodyPr/>
          <a:lstStyle>
            <a:lvl1pPr marL="342900" indent="-342900" defTabSz="4572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4572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4572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4572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4572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spcBef>
                <a:spcPts val="600"/>
              </a:spcBef>
              <a:defRPr/>
            </a:pPr>
            <a:r>
              <a:rPr lang="en-US" sz="1400" i="1" dirty="0" smtClean="0">
                <a:solidFill>
                  <a:schemeClr val="accent6"/>
                </a:solidFill>
                <a:latin typeface="+mj-lt"/>
                <a:ea typeface="MS PGothic" panose="020B0600070205080204" pitchFamily="34" charset="-128"/>
                <a:cs typeface="Calibri" panose="020F0502020204030204" pitchFamily="34" charset="0"/>
              </a:rPr>
              <a:t>- Investment Management Agreements (individual and Corporate)</a:t>
            </a:r>
          </a:p>
          <a:p>
            <a:pPr algn="ctr">
              <a:spcBef>
                <a:spcPts val="600"/>
              </a:spcBef>
              <a:defRPr/>
            </a:pPr>
            <a:r>
              <a:rPr lang="en-US" sz="1400" i="1" dirty="0" smtClean="0">
                <a:solidFill>
                  <a:schemeClr val="accent6"/>
                </a:solidFill>
                <a:latin typeface="+mj-lt"/>
                <a:ea typeface="MS PGothic" panose="020B0600070205080204" pitchFamily="34" charset="-128"/>
                <a:cs typeface="Calibri" panose="020F0502020204030204" pitchFamily="34" charset="0"/>
              </a:rPr>
              <a:t>- Escrow Agreements</a:t>
            </a:r>
          </a:p>
          <a:p>
            <a:pPr algn="ctr">
              <a:spcBef>
                <a:spcPts val="600"/>
              </a:spcBef>
              <a:defRPr/>
            </a:pPr>
            <a:r>
              <a:rPr lang="en-US" sz="1400" i="1" dirty="0" smtClean="0">
                <a:solidFill>
                  <a:schemeClr val="accent6"/>
                </a:solidFill>
                <a:latin typeface="+mj-lt"/>
                <a:ea typeface="MS PGothic" panose="020B0600070205080204" pitchFamily="34" charset="-128"/>
                <a:cs typeface="Calibri" panose="020F0502020204030204" pitchFamily="34" charset="0"/>
              </a:rPr>
              <a:t>- Safekeeping</a:t>
            </a:r>
          </a:p>
          <a:p>
            <a:pPr>
              <a:spcBef>
                <a:spcPts val="600"/>
              </a:spcBef>
              <a:defRPr/>
            </a:pPr>
            <a:endParaRPr lang="en-US" sz="1400" dirty="0" smtClean="0">
              <a:solidFill>
                <a:schemeClr val="accent6"/>
              </a:solidFill>
              <a:latin typeface="+mj-lt"/>
              <a:ea typeface="MS PGothic" panose="020B0600070205080204" pitchFamily="34" charset="-128"/>
              <a:cs typeface="Calibri" panose="020F0502020204030204" pitchFamily="34" charset="0"/>
            </a:endParaRPr>
          </a:p>
        </p:txBody>
      </p:sp>
      <p:sp>
        <p:nvSpPr>
          <p:cNvPr id="43" name="Rectangle 2"/>
          <p:cNvSpPr txBox="1">
            <a:spLocks noChangeArrowheads="1"/>
          </p:cNvSpPr>
          <p:nvPr/>
        </p:nvSpPr>
        <p:spPr bwMode="auto">
          <a:xfrm>
            <a:off x="6340475" y="3189288"/>
            <a:ext cx="3005138" cy="1611312"/>
          </a:xfrm>
          <a:prstGeom prst="rect">
            <a:avLst/>
          </a:prstGeom>
          <a:noFill/>
          <a:ln>
            <a:noFill/>
          </a:ln>
          <a:extLst/>
        </p:spPr>
        <p:txBody>
          <a:bodyPr/>
          <a:lstStyle>
            <a:lvl1pPr marL="342900" indent="-342900" defTabSz="4572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 defTabSz="4572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 defTabSz="4572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 defTabSz="4572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 defTabSz="4572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ts val="600"/>
              </a:spcBef>
              <a:buFontTx/>
              <a:buChar char="-"/>
              <a:defRPr/>
            </a:pPr>
            <a:r>
              <a:rPr lang="en-US" sz="1300" i="1" dirty="0" smtClean="0">
                <a:solidFill>
                  <a:schemeClr val="accent6"/>
                </a:solidFill>
                <a:latin typeface="+mj-lt"/>
                <a:ea typeface="MS PGothic" panose="020B0600070205080204" pitchFamily="34" charset="-128"/>
                <a:cs typeface="Calibri" panose="020F0502020204030204" pitchFamily="34" charset="0"/>
              </a:rPr>
              <a:t>Large Cap Equity UITF</a:t>
            </a:r>
          </a:p>
          <a:p>
            <a:pPr>
              <a:spcBef>
                <a:spcPts val="600"/>
              </a:spcBef>
              <a:buFontTx/>
              <a:buChar char="-"/>
              <a:defRPr/>
            </a:pPr>
            <a:r>
              <a:rPr lang="en-US" sz="1300" i="1" dirty="0" smtClean="0">
                <a:solidFill>
                  <a:schemeClr val="accent6"/>
                </a:solidFill>
                <a:latin typeface="+mj-lt"/>
                <a:ea typeface="MS PGothic" panose="020B0600070205080204" pitchFamily="34" charset="-128"/>
                <a:cs typeface="Calibri" panose="020F0502020204030204" pitchFamily="34" charset="0"/>
              </a:rPr>
              <a:t>Index Tracker UITF</a:t>
            </a:r>
          </a:p>
          <a:p>
            <a:pPr>
              <a:spcBef>
                <a:spcPts val="600"/>
              </a:spcBef>
              <a:buFontTx/>
              <a:buChar char="-"/>
              <a:defRPr/>
            </a:pPr>
            <a:r>
              <a:rPr lang="en-US" sz="1300" i="1" dirty="0" smtClean="0">
                <a:solidFill>
                  <a:schemeClr val="accent6"/>
                </a:solidFill>
                <a:latin typeface="+mj-lt"/>
                <a:ea typeface="MS PGothic" panose="020B0600070205080204" pitchFamily="34" charset="-128"/>
                <a:cs typeface="Calibri" panose="020F0502020204030204" pitchFamily="34" charset="0"/>
              </a:rPr>
              <a:t>Balanced Fund</a:t>
            </a:r>
          </a:p>
          <a:p>
            <a:pPr>
              <a:spcBef>
                <a:spcPts val="600"/>
              </a:spcBef>
              <a:buFontTx/>
              <a:buChar char="-"/>
              <a:defRPr/>
            </a:pPr>
            <a:r>
              <a:rPr lang="en-US" sz="1300" i="1" dirty="0" smtClean="0">
                <a:solidFill>
                  <a:schemeClr val="accent6"/>
                </a:solidFill>
                <a:latin typeface="+mj-lt"/>
                <a:ea typeface="MS PGothic" panose="020B0600070205080204" pitchFamily="34" charset="-128"/>
                <a:cs typeface="Calibri" panose="020F0502020204030204" pitchFamily="34" charset="0"/>
              </a:rPr>
              <a:t>Dividend Play UITF</a:t>
            </a:r>
          </a:p>
          <a:p>
            <a:pPr>
              <a:spcBef>
                <a:spcPts val="600"/>
              </a:spcBef>
              <a:buFontTx/>
              <a:buChar char="-"/>
              <a:defRPr/>
            </a:pPr>
            <a:r>
              <a:rPr lang="en-US" sz="1300" i="1" dirty="0" smtClean="0">
                <a:solidFill>
                  <a:schemeClr val="accent6"/>
                </a:solidFill>
                <a:latin typeface="+mj-lt"/>
                <a:ea typeface="MS PGothic" panose="020B0600070205080204" pitchFamily="34" charset="-128"/>
                <a:cs typeface="Calibri" panose="020F0502020204030204" pitchFamily="34" charset="0"/>
              </a:rPr>
              <a:t>Peso Fixed Income Fund</a:t>
            </a:r>
          </a:p>
          <a:p>
            <a:pPr>
              <a:spcBef>
                <a:spcPts val="600"/>
              </a:spcBef>
              <a:buFontTx/>
              <a:buChar char="-"/>
              <a:defRPr/>
            </a:pPr>
            <a:r>
              <a:rPr lang="en-US" sz="1300" i="1" dirty="0" smtClean="0">
                <a:solidFill>
                  <a:schemeClr val="accent6"/>
                </a:solidFill>
                <a:latin typeface="+mj-lt"/>
                <a:ea typeface="MS PGothic" panose="020B0600070205080204" pitchFamily="34" charset="-128"/>
                <a:cs typeface="Calibri" panose="020F0502020204030204" pitchFamily="34" charset="0"/>
              </a:rPr>
              <a:t>Peso Short Term Fixed Income</a:t>
            </a:r>
          </a:p>
          <a:p>
            <a:pPr>
              <a:spcBef>
                <a:spcPts val="600"/>
              </a:spcBef>
              <a:buFontTx/>
              <a:buChar char="-"/>
              <a:defRPr/>
            </a:pPr>
            <a:r>
              <a:rPr lang="en-US" sz="1300" i="1" dirty="0" smtClean="0">
                <a:solidFill>
                  <a:schemeClr val="accent6"/>
                </a:solidFill>
                <a:latin typeface="+mj-lt"/>
                <a:ea typeface="MS PGothic" panose="020B0600070205080204" pitchFamily="34" charset="-128"/>
                <a:cs typeface="Calibri" panose="020F0502020204030204" pitchFamily="34" charset="0"/>
              </a:rPr>
              <a:t>Intermediate Term Fixed Income</a:t>
            </a:r>
          </a:p>
          <a:p>
            <a:pPr>
              <a:spcBef>
                <a:spcPts val="600"/>
              </a:spcBef>
              <a:buFontTx/>
              <a:buChar char="-"/>
              <a:defRPr/>
            </a:pPr>
            <a:r>
              <a:rPr lang="en-US" sz="1300" i="1" dirty="0" smtClean="0">
                <a:solidFill>
                  <a:schemeClr val="accent6"/>
                </a:solidFill>
                <a:latin typeface="+mj-lt"/>
                <a:ea typeface="MS PGothic" panose="020B0600070205080204" pitchFamily="34" charset="-128"/>
                <a:cs typeface="Calibri" panose="020F0502020204030204" pitchFamily="34" charset="0"/>
              </a:rPr>
              <a:t>Long Term Fixed Income</a:t>
            </a:r>
          </a:p>
          <a:p>
            <a:pPr>
              <a:spcBef>
                <a:spcPts val="600"/>
              </a:spcBef>
              <a:buFontTx/>
              <a:buChar char="-"/>
              <a:defRPr/>
            </a:pPr>
            <a:r>
              <a:rPr lang="en-US" sz="1300" i="1" dirty="0" smtClean="0">
                <a:solidFill>
                  <a:schemeClr val="accent6"/>
                </a:solidFill>
                <a:latin typeface="+mj-lt"/>
                <a:ea typeface="MS PGothic" panose="020B0600070205080204" pitchFamily="34" charset="-128"/>
                <a:cs typeface="Calibri" panose="020F0502020204030204" pitchFamily="34" charset="0"/>
              </a:rPr>
              <a:t>Tax – Exempt UITF</a:t>
            </a:r>
          </a:p>
          <a:p>
            <a:pPr>
              <a:spcBef>
                <a:spcPts val="600"/>
              </a:spcBef>
              <a:buFontTx/>
              <a:buChar char="-"/>
              <a:defRPr/>
            </a:pPr>
            <a:r>
              <a:rPr lang="en-US" sz="1300" i="1" dirty="0" smtClean="0">
                <a:solidFill>
                  <a:schemeClr val="accent6"/>
                </a:solidFill>
                <a:latin typeface="+mj-lt"/>
                <a:ea typeface="MS PGothic" panose="020B0600070205080204" pitchFamily="34" charset="-128"/>
                <a:cs typeface="Calibri" panose="020F0502020204030204" pitchFamily="34" charset="0"/>
              </a:rPr>
              <a:t>Infinity Prime</a:t>
            </a:r>
          </a:p>
          <a:p>
            <a:pPr>
              <a:spcBef>
                <a:spcPts val="600"/>
              </a:spcBef>
              <a:buFontTx/>
              <a:buChar char="-"/>
              <a:defRPr/>
            </a:pPr>
            <a:r>
              <a:rPr lang="en-US" sz="1300" i="1" dirty="0" smtClean="0">
                <a:solidFill>
                  <a:schemeClr val="accent6"/>
                </a:solidFill>
                <a:latin typeface="+mj-lt"/>
                <a:ea typeface="MS PGothic" panose="020B0600070205080204" pitchFamily="34" charset="-128"/>
                <a:cs typeface="Calibri" panose="020F0502020204030204" pitchFamily="34" charset="0"/>
              </a:rPr>
              <a:t>Dollar Bond Fund</a:t>
            </a:r>
          </a:p>
          <a:p>
            <a:pPr>
              <a:spcBef>
                <a:spcPts val="600"/>
              </a:spcBef>
              <a:buFontTx/>
              <a:buChar char="-"/>
              <a:defRPr/>
            </a:pPr>
            <a:endParaRPr lang="en-US" sz="1300" dirty="0" smtClean="0">
              <a:solidFill>
                <a:schemeClr val="accent6"/>
              </a:solidFill>
              <a:latin typeface="+mj-lt"/>
              <a:ea typeface="MS PGothic" panose="020B0600070205080204" pitchFamily="34" charset="-128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7314383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58"/>
          <p:cNvSpPr>
            <a:spLocks noChangeArrowheads="1"/>
          </p:cNvSpPr>
          <p:nvPr/>
        </p:nvSpPr>
        <p:spPr bwMode="auto">
          <a:xfrm>
            <a:off x="411163" y="152400"/>
            <a:ext cx="8374062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/>
          <a:lstStyle>
            <a:lvl1pPr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sz="2400">
                <a:solidFill>
                  <a:srgbClr val="F97A1B"/>
                </a:solidFill>
                <a:cs typeface="Arial" panose="020B0604020202020204" pitchFamily="34" charset="0"/>
              </a:rPr>
              <a:t>LIST OF UBP UITF PRODUCTS</a:t>
            </a:r>
            <a:endParaRPr lang="en-US" sz="2400">
              <a:solidFill>
                <a:srgbClr val="F97A1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123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52475"/>
            <a:ext cx="9042400" cy="5114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52838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58"/>
          <p:cNvSpPr>
            <a:spLocks noChangeArrowheads="1"/>
          </p:cNvSpPr>
          <p:nvPr/>
        </p:nvSpPr>
        <p:spPr bwMode="auto">
          <a:xfrm>
            <a:off x="411163" y="152400"/>
            <a:ext cx="8374062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/>
          <a:lstStyle>
            <a:lvl1pPr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sz="2400">
                <a:solidFill>
                  <a:srgbClr val="F97A1B"/>
                </a:solidFill>
                <a:cs typeface="Arial" panose="020B0604020202020204" pitchFamily="34" charset="0"/>
              </a:rPr>
              <a:t>LIST OF UBP UITF PRODUCTS</a:t>
            </a:r>
            <a:endParaRPr lang="en-US" sz="2400">
              <a:solidFill>
                <a:srgbClr val="F97A1B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147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850" y="723900"/>
            <a:ext cx="8802688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77116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138" y="800100"/>
            <a:ext cx="7620000" cy="5456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1" name="Slide Number Placeholder 3"/>
          <p:cNvSpPr txBox="1">
            <a:spLocks noGrp="1"/>
          </p:cNvSpPr>
          <p:nvPr/>
        </p:nvSpPr>
        <p:spPr bwMode="auto">
          <a:xfrm>
            <a:off x="7537450" y="6343650"/>
            <a:ext cx="11430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0"/>
          <a:lstStyle>
            <a:lvl1pPr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r"/>
            <a:fld id="{48FF5888-5C5B-4F79-8E8D-52DF1E08D6AC}" type="slidenum">
              <a:rPr lang="en-US" altLang="en-US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r"/>
              <a:t>64</a:t>
            </a:fld>
            <a:endParaRPr lang="en-US" altLang="en-US" b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172" name="Text Box 228"/>
          <p:cNvSpPr txBox="1">
            <a:spLocks noChangeArrowheads="1"/>
          </p:cNvSpPr>
          <p:nvPr/>
        </p:nvSpPr>
        <p:spPr bwMode="auto">
          <a:xfrm>
            <a:off x="228600" y="6407150"/>
            <a:ext cx="28194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PH" altLang="en-US" sz="1000" b="0" i="1">
                <a:solidFill>
                  <a:srgbClr val="0E00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Source: Bloomberg</a:t>
            </a:r>
            <a:endParaRPr lang="en-GB" altLang="en-US" sz="1000" b="0" i="1">
              <a:solidFill>
                <a:srgbClr val="0E005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173" name="Rectangle 58"/>
          <p:cNvSpPr>
            <a:spLocks noChangeArrowheads="1"/>
          </p:cNvSpPr>
          <p:nvPr/>
        </p:nvSpPr>
        <p:spPr bwMode="auto">
          <a:xfrm>
            <a:off x="228600" y="228600"/>
            <a:ext cx="8915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/>
          <a:lstStyle>
            <a:lvl1pPr marL="342900" indent="-342900"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400" b="0">
                <a:solidFill>
                  <a:srgbClr val="F97A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UBP Large Cap UITF vis-à-vis its Peers (as of Nov 10, 2014)</a:t>
            </a:r>
          </a:p>
        </p:txBody>
      </p:sp>
      <p:sp>
        <p:nvSpPr>
          <p:cNvPr id="7174" name="Line 59"/>
          <p:cNvSpPr>
            <a:spLocks noChangeShapeType="1"/>
          </p:cNvSpPr>
          <p:nvPr/>
        </p:nvSpPr>
        <p:spPr bwMode="auto">
          <a:xfrm>
            <a:off x="228600" y="685800"/>
            <a:ext cx="7467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PH"/>
          </a:p>
        </p:txBody>
      </p:sp>
      <p:sp>
        <p:nvSpPr>
          <p:cNvPr id="7175" name="Rectangle 15"/>
          <p:cNvSpPr>
            <a:spLocks noChangeArrowheads="1"/>
          </p:cNvSpPr>
          <p:nvPr/>
        </p:nvSpPr>
        <p:spPr bwMode="auto">
          <a:xfrm>
            <a:off x="630238" y="2590800"/>
            <a:ext cx="7797800" cy="228600"/>
          </a:xfrm>
          <a:prstGeom prst="rect">
            <a:avLst/>
          </a:prstGeom>
          <a:noFill/>
          <a:ln w="28575" algn="ctr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517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800100"/>
            <a:ext cx="8001000" cy="529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5" name="Slide Number Placeholder 3"/>
          <p:cNvSpPr txBox="1">
            <a:spLocks noGrp="1"/>
          </p:cNvSpPr>
          <p:nvPr/>
        </p:nvSpPr>
        <p:spPr bwMode="auto">
          <a:xfrm>
            <a:off x="7537450" y="6343650"/>
            <a:ext cx="11430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0"/>
          <a:lstStyle>
            <a:lvl1pPr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pPr algn="r"/>
            <a:fld id="{D9ADB892-E5D1-4732-97DF-950C0958899D}" type="slidenum">
              <a:rPr lang="en-US" altLang="en-US" b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 algn="r"/>
              <a:t>65</a:t>
            </a:fld>
            <a:endParaRPr lang="en-US" altLang="en-US" b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196" name="Line 59"/>
          <p:cNvSpPr>
            <a:spLocks noChangeShapeType="1"/>
          </p:cNvSpPr>
          <p:nvPr/>
        </p:nvSpPr>
        <p:spPr bwMode="auto">
          <a:xfrm>
            <a:off x="228600" y="685800"/>
            <a:ext cx="7467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PH"/>
          </a:p>
        </p:txBody>
      </p:sp>
      <p:sp>
        <p:nvSpPr>
          <p:cNvPr id="8197" name="Text Box 228"/>
          <p:cNvSpPr txBox="1">
            <a:spLocks noChangeArrowheads="1"/>
          </p:cNvSpPr>
          <p:nvPr/>
        </p:nvSpPr>
        <p:spPr bwMode="auto">
          <a:xfrm>
            <a:off x="252413" y="6253163"/>
            <a:ext cx="28194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PH" altLang="en-US" sz="1000" b="0" i="1">
                <a:solidFill>
                  <a:srgbClr val="0E0058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Source: Bloomberg</a:t>
            </a:r>
            <a:endParaRPr lang="en-GB" altLang="en-US" sz="1000" b="0" i="1">
              <a:solidFill>
                <a:srgbClr val="0E0058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198" name="Rectangle 58"/>
          <p:cNvSpPr>
            <a:spLocks noChangeArrowheads="1"/>
          </p:cNvSpPr>
          <p:nvPr/>
        </p:nvSpPr>
        <p:spPr bwMode="auto">
          <a:xfrm>
            <a:off x="228600" y="228600"/>
            <a:ext cx="837406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/>
          <a:lstStyle>
            <a:lvl1pPr marL="342900" indent="-342900"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 b="0">
                <a:solidFill>
                  <a:srgbClr val="F97A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UBP Balanced Fund UITF vis-à-vis its Peers (as of November 09, 2014)</a:t>
            </a:r>
          </a:p>
        </p:txBody>
      </p:sp>
      <p:sp>
        <p:nvSpPr>
          <p:cNvPr id="8199" name="Rectangle 15"/>
          <p:cNvSpPr>
            <a:spLocks noChangeArrowheads="1"/>
          </p:cNvSpPr>
          <p:nvPr/>
        </p:nvSpPr>
        <p:spPr bwMode="auto">
          <a:xfrm>
            <a:off x="312738" y="3124200"/>
            <a:ext cx="8289925" cy="228600"/>
          </a:xfrm>
          <a:prstGeom prst="rect">
            <a:avLst/>
          </a:prstGeom>
          <a:noFill/>
          <a:ln w="28575" algn="ctr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2402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88" y="919163"/>
            <a:ext cx="8347075" cy="5243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19" name="Footer Placeholder 3"/>
          <p:cNvSpPr>
            <a:spLocks noGrp="1"/>
          </p:cNvSpPr>
          <p:nvPr>
            <p:ph type="ftr" sz="quarter" idx="1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sz="1000" smtClean="0"/>
              <a:t>UnionBank Trust &amp; Investment Services Group</a:t>
            </a:r>
          </a:p>
        </p:txBody>
      </p:sp>
      <p:sp>
        <p:nvSpPr>
          <p:cNvPr id="9220" name="Slide Number Placeholder 4"/>
          <p:cNvSpPr>
            <a:spLocks noGrp="1"/>
          </p:cNvSpPr>
          <p:nvPr>
            <p:ph type="sldNum" sz="quarter" idx="12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fld id="{1208336E-F58E-468B-9599-F3FCF79709FC}" type="slidenum">
              <a:rPr lang="en-US" sz="1000"/>
              <a:pPr/>
              <a:t>66</a:t>
            </a:fld>
            <a:endParaRPr lang="en-US" sz="1000"/>
          </a:p>
        </p:txBody>
      </p:sp>
      <p:sp>
        <p:nvSpPr>
          <p:cNvPr id="9221" name="Line 59"/>
          <p:cNvSpPr>
            <a:spLocks noChangeShapeType="1"/>
          </p:cNvSpPr>
          <p:nvPr/>
        </p:nvSpPr>
        <p:spPr bwMode="auto">
          <a:xfrm>
            <a:off x="228600" y="685800"/>
            <a:ext cx="7467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PH"/>
          </a:p>
        </p:txBody>
      </p:sp>
      <p:sp>
        <p:nvSpPr>
          <p:cNvPr id="9222" name="Rectangle 58"/>
          <p:cNvSpPr>
            <a:spLocks noChangeArrowheads="1"/>
          </p:cNvSpPr>
          <p:nvPr/>
        </p:nvSpPr>
        <p:spPr bwMode="auto">
          <a:xfrm>
            <a:off x="228600" y="228600"/>
            <a:ext cx="837406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rIns="0"/>
          <a:lstStyle>
            <a:lvl1pPr marL="342900" indent="-342900"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r>
              <a:rPr lang="en-US" altLang="en-US" sz="2000" b="0">
                <a:solidFill>
                  <a:srgbClr val="F97A1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UBP Fixed Income UITF vis-à-vis its Peers (as of Nov 09, 2014)</a:t>
            </a:r>
          </a:p>
        </p:txBody>
      </p:sp>
      <p:sp>
        <p:nvSpPr>
          <p:cNvPr id="9223" name="Rectangle 15"/>
          <p:cNvSpPr>
            <a:spLocks noChangeArrowheads="1"/>
          </p:cNvSpPr>
          <p:nvPr/>
        </p:nvSpPr>
        <p:spPr bwMode="auto">
          <a:xfrm>
            <a:off x="214313" y="3440113"/>
            <a:ext cx="8429625" cy="201612"/>
          </a:xfrm>
          <a:prstGeom prst="rect">
            <a:avLst/>
          </a:prstGeom>
          <a:noFill/>
          <a:ln w="28575" algn="ctr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/>
          </a:p>
        </p:txBody>
      </p:sp>
      <p:sp>
        <p:nvSpPr>
          <p:cNvPr id="9224" name="Rectangle 15"/>
          <p:cNvSpPr>
            <a:spLocks noChangeArrowheads="1"/>
          </p:cNvSpPr>
          <p:nvPr/>
        </p:nvSpPr>
        <p:spPr bwMode="auto">
          <a:xfrm>
            <a:off x="200025" y="4405313"/>
            <a:ext cx="8429625" cy="395287"/>
          </a:xfrm>
          <a:prstGeom prst="rect">
            <a:avLst/>
          </a:prstGeom>
          <a:noFill/>
          <a:ln w="28575" algn="ctr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800" b="1">
                <a:solidFill>
                  <a:schemeClr val="tx1"/>
                </a:solidFill>
                <a:latin typeface="Tahoma" panose="020B0604030504040204" pitchFamily="34" charset="0"/>
                <a:ea typeface="ＭＳ Ｐゴシック" panose="020B0600070205080204" pitchFamily="34" charset="-128"/>
              </a:defRPr>
            </a:lvl9pPr>
          </a:lstStyle>
          <a:p>
            <a:endParaRPr lang="en-US"/>
          </a:p>
        </p:txBody>
      </p:sp>
      <p:sp>
        <p:nvSpPr>
          <p:cNvPr id="9" name="Rectangle 8">
            <a:hlinkClick r:id="rId3" action="ppaction://hlinksldjump"/>
          </p:cNvPr>
          <p:cNvSpPr/>
          <p:nvPr/>
        </p:nvSpPr>
        <p:spPr>
          <a:xfrm>
            <a:off x="14942" y="0"/>
            <a:ext cx="9129058" cy="685800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PH"/>
          </a:p>
        </p:txBody>
      </p:sp>
      <p:pic>
        <p:nvPicPr>
          <p:cNvPr id="10" name="Picture 9">
            <a:hlinkClick r:id="rId3" action="ppaction://hlinksldjump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8200" y="182823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730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 Check - why unionbank - V2.jpg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4" name="Picture 3">
            <a:hlinkClick r:id="rId2" action="ppaction://hlinksldjump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7728" y="129654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561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ash Mob - title - orang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411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ash Mob - how it works - orang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127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24968</TotalTime>
  <Words>1032</Words>
  <Application>Microsoft Office PowerPoint</Application>
  <PresentationFormat>On-screen Show (4:3)</PresentationFormat>
  <Paragraphs>241</Paragraphs>
  <Slides>66</Slides>
  <Notes>12</Notes>
  <HiddenSlides>65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74" baseType="lpstr">
      <vt:lpstr>ＭＳ Ｐゴシック</vt:lpstr>
      <vt:lpstr>ＭＳ Ｐゴシック</vt:lpstr>
      <vt:lpstr>Arial</vt:lpstr>
      <vt:lpstr>Calibri</vt:lpstr>
      <vt:lpstr>Tahoma</vt:lpstr>
      <vt:lpstr>Tw Cen MT</vt:lpstr>
      <vt:lpstr>ZineSerifDis-RegularRoman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Smart. Simple. Savings</vt:lpstr>
      <vt:lpstr>Quick and Easy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Drew Zalamea</dc:creator>
  <cp:lastModifiedBy>Default</cp:lastModifiedBy>
  <cp:revision>91</cp:revision>
  <dcterms:created xsi:type="dcterms:W3CDTF">2014-09-26T02:42:59Z</dcterms:created>
  <dcterms:modified xsi:type="dcterms:W3CDTF">2014-11-13T02:51:40Z</dcterms:modified>
</cp:coreProperties>
</file>